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Lst>
  <p:notesMasterIdLst>
    <p:notesMasterId r:id="rId54"/>
  </p:notesMasterIdLst>
  <p:sldIdLst>
    <p:sldId id="365" r:id="rId2"/>
    <p:sldId id="366" r:id="rId3"/>
    <p:sldId id="319" r:id="rId4"/>
    <p:sldId id="341" r:id="rId5"/>
    <p:sldId id="320" r:id="rId6"/>
    <p:sldId id="321" r:id="rId7"/>
    <p:sldId id="349" r:id="rId8"/>
    <p:sldId id="325" r:id="rId9"/>
    <p:sldId id="350" r:id="rId10"/>
    <p:sldId id="367" r:id="rId11"/>
    <p:sldId id="326" r:id="rId12"/>
    <p:sldId id="368" r:id="rId13"/>
    <p:sldId id="304" r:id="rId14"/>
    <p:sldId id="330" r:id="rId15"/>
    <p:sldId id="266" r:id="rId16"/>
    <p:sldId id="364" r:id="rId17"/>
    <p:sldId id="316" r:id="rId18"/>
    <p:sldId id="331" r:id="rId19"/>
    <p:sldId id="352" r:id="rId20"/>
    <p:sldId id="353" r:id="rId21"/>
    <p:sldId id="362" r:id="rId22"/>
    <p:sldId id="332" r:id="rId23"/>
    <p:sldId id="333" r:id="rId24"/>
    <p:sldId id="301" r:id="rId25"/>
    <p:sldId id="334" r:id="rId26"/>
    <p:sldId id="361" r:id="rId27"/>
    <p:sldId id="340" r:id="rId28"/>
    <p:sldId id="346" r:id="rId29"/>
    <p:sldId id="347" r:id="rId30"/>
    <p:sldId id="348" r:id="rId31"/>
    <p:sldId id="343" r:id="rId32"/>
    <p:sldId id="336" r:id="rId33"/>
    <p:sldId id="369" r:id="rId34"/>
    <p:sldId id="337" r:id="rId35"/>
    <p:sldId id="306" r:id="rId36"/>
    <p:sldId id="308" r:id="rId37"/>
    <p:sldId id="338" r:id="rId38"/>
    <p:sldId id="344" r:id="rId39"/>
    <p:sldId id="345" r:id="rId40"/>
    <p:sldId id="339" r:id="rId41"/>
    <p:sldId id="335" r:id="rId42"/>
    <p:sldId id="271" r:id="rId43"/>
    <p:sldId id="270" r:id="rId44"/>
    <p:sldId id="309" r:id="rId45"/>
    <p:sldId id="310" r:id="rId46"/>
    <p:sldId id="312" r:id="rId47"/>
    <p:sldId id="311" r:id="rId48"/>
    <p:sldId id="274" r:id="rId49"/>
    <p:sldId id="290" r:id="rId50"/>
    <p:sldId id="272" r:id="rId51"/>
    <p:sldId id="273" r:id="rId52"/>
    <p:sldId id="318" r:id="rId53"/>
  </p:sldIdLst>
  <p:sldSz cx="9144000" cy="5143500" type="screen16x9"/>
  <p:notesSz cx="6858000" cy="9144000"/>
  <p:defaultTex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verance, Charles" initials="SC"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5FF"/>
    <a:srgbClr val="018AC2"/>
    <a:srgbClr val="8F7533"/>
    <a:srgbClr val="343399"/>
    <a:srgbClr val="626262"/>
    <a:srgbClr val="EDA514"/>
    <a:srgbClr val="FFC213"/>
    <a:srgbClr val="CFAC4F"/>
    <a:srgbClr val="ED7D31"/>
    <a:srgbClr val="587F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12"/>
    <p:restoredTop sz="74632"/>
  </p:normalViewPr>
  <p:slideViewPr>
    <p:cSldViewPr snapToGrid="0" snapToObjects="1">
      <p:cViewPr>
        <p:scale>
          <a:sx n="111" d="100"/>
          <a:sy n="111" d="100"/>
        </p:scale>
        <p:origin x="304" y="144"/>
      </p:cViewPr>
      <p:guideLst/>
    </p:cSldViewPr>
  </p:slideViewPr>
  <p:outlineViewPr>
    <p:cViewPr>
      <p:scale>
        <a:sx n="33" d="100"/>
        <a:sy n="33" d="100"/>
      </p:scale>
      <p:origin x="0" y="0"/>
    </p:cViewPr>
  </p:outlin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commentAuthors" Target="commentAuthors.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803AC0-7EFD-8E44-8099-77ECD41D8509}" type="doc">
      <dgm:prSet loTypeId="urn:microsoft.com/office/officeart/2005/8/layout/gear1" loCatId="" qsTypeId="urn:microsoft.com/office/officeart/2005/8/quickstyle/simple4" qsCatId="simple" csTypeId="urn:microsoft.com/office/officeart/2005/8/colors/accent1_2" csCatId="accent1" phldr="1"/>
      <dgm:spPr/>
    </dgm:pt>
    <dgm:pt modelId="{5254FC7D-EBDB-C94C-9C7B-F5D1543DC3F2}">
      <dgm:prSet phldrT="[Text]"/>
      <dgm:spPr>
        <a:solidFill>
          <a:schemeClr val="accent2"/>
        </a:solidFill>
      </dgm:spPr>
      <dgm:t>
        <a:bodyPr/>
        <a:lstStyle/>
        <a:p>
          <a:r>
            <a:rPr lang="en-US" dirty="0">
              <a:solidFill>
                <a:schemeClr val="tx1"/>
              </a:solidFill>
            </a:rPr>
            <a:t>DEEP LINKING®</a:t>
          </a:r>
        </a:p>
      </dgm:t>
    </dgm:pt>
    <dgm:pt modelId="{01F47767-1D58-9C43-8A1C-4D9BB4AD532D}" type="parTrans" cxnId="{814DFC31-C18F-6843-B287-17D75E4B0EF3}">
      <dgm:prSet/>
      <dgm:spPr/>
      <dgm:t>
        <a:bodyPr/>
        <a:lstStyle/>
        <a:p>
          <a:endParaRPr lang="en-US"/>
        </a:p>
      </dgm:t>
    </dgm:pt>
    <dgm:pt modelId="{7CE8B053-93CF-BD41-B16C-92BEDF74F909}" type="sibTrans" cxnId="{814DFC31-C18F-6843-B287-17D75E4B0EF3}">
      <dgm:prSet/>
      <dgm:spPr/>
      <dgm:t>
        <a:bodyPr/>
        <a:lstStyle/>
        <a:p>
          <a:endParaRPr lang="en-US"/>
        </a:p>
      </dgm:t>
    </dgm:pt>
    <dgm:pt modelId="{21F9C290-4E2B-D24F-AAEA-5AD9D3733B0F}">
      <dgm:prSet phldrT="[Text]"/>
      <dgm:spPr>
        <a:solidFill>
          <a:schemeClr val="accent2"/>
        </a:solidFill>
      </dgm:spPr>
      <dgm:t>
        <a:bodyPr/>
        <a:lstStyle/>
        <a:p>
          <a:r>
            <a:rPr lang="en-US" dirty="0">
              <a:solidFill>
                <a:schemeClr val="tx1"/>
              </a:solidFill>
            </a:rPr>
            <a:t>CC®</a:t>
          </a:r>
        </a:p>
      </dgm:t>
    </dgm:pt>
    <dgm:pt modelId="{E4BCD0AD-C839-8548-892C-E3BF0956B18C}" type="parTrans" cxnId="{BA9D23F1-66B2-DB43-A2D3-0114957AE599}">
      <dgm:prSet/>
      <dgm:spPr/>
      <dgm:t>
        <a:bodyPr/>
        <a:lstStyle/>
        <a:p>
          <a:endParaRPr lang="en-US"/>
        </a:p>
      </dgm:t>
    </dgm:pt>
    <dgm:pt modelId="{8A6D15ED-CFC5-2343-988D-93AA441CD45B}" type="sibTrans" cxnId="{BA9D23F1-66B2-DB43-A2D3-0114957AE599}">
      <dgm:prSet/>
      <dgm:spPr/>
      <dgm:t>
        <a:bodyPr/>
        <a:lstStyle/>
        <a:p>
          <a:endParaRPr lang="en-US"/>
        </a:p>
      </dgm:t>
    </dgm:pt>
    <dgm:pt modelId="{0C4B5839-CF6D-D643-954E-D87E70C08835}">
      <dgm:prSet phldrT="[Text]"/>
      <dgm:spPr>
        <a:solidFill>
          <a:schemeClr val="accent2"/>
        </a:solidFill>
      </dgm:spPr>
      <dgm:t>
        <a:bodyPr/>
        <a:lstStyle/>
        <a:p>
          <a:r>
            <a:rPr lang="en-US" dirty="0">
              <a:solidFill>
                <a:schemeClr val="tx1"/>
              </a:solidFill>
            </a:rPr>
            <a:t>LTI®</a:t>
          </a:r>
        </a:p>
      </dgm:t>
    </dgm:pt>
    <dgm:pt modelId="{2085A586-5E06-4740-9E10-5F7FE3AED149}" type="parTrans" cxnId="{8D2A44A2-A91C-2441-8781-C1B7A14F394A}">
      <dgm:prSet/>
      <dgm:spPr/>
      <dgm:t>
        <a:bodyPr/>
        <a:lstStyle/>
        <a:p>
          <a:endParaRPr lang="en-US"/>
        </a:p>
      </dgm:t>
    </dgm:pt>
    <dgm:pt modelId="{2FEE0124-FEE7-F249-A5EE-F435022148A6}" type="sibTrans" cxnId="{8D2A44A2-A91C-2441-8781-C1B7A14F394A}">
      <dgm:prSet/>
      <dgm:spPr/>
      <dgm:t>
        <a:bodyPr/>
        <a:lstStyle/>
        <a:p>
          <a:endParaRPr lang="en-US"/>
        </a:p>
      </dgm:t>
    </dgm:pt>
    <dgm:pt modelId="{B2D2FC42-1ADE-AD46-81F3-6EF33F32D4C0}" type="pres">
      <dgm:prSet presAssocID="{FB803AC0-7EFD-8E44-8099-77ECD41D8509}" presName="composite" presStyleCnt="0">
        <dgm:presLayoutVars>
          <dgm:chMax val="3"/>
          <dgm:animLvl val="lvl"/>
          <dgm:resizeHandles val="exact"/>
        </dgm:presLayoutVars>
      </dgm:prSet>
      <dgm:spPr/>
    </dgm:pt>
    <dgm:pt modelId="{8C4329E3-3DA8-F543-BC6A-65E88CACD975}" type="pres">
      <dgm:prSet presAssocID="{5254FC7D-EBDB-C94C-9C7B-F5D1543DC3F2}" presName="gear1" presStyleLbl="node1" presStyleIdx="0" presStyleCnt="3">
        <dgm:presLayoutVars>
          <dgm:chMax val="1"/>
          <dgm:bulletEnabled val="1"/>
        </dgm:presLayoutVars>
      </dgm:prSet>
      <dgm:spPr/>
      <dgm:t>
        <a:bodyPr/>
        <a:lstStyle/>
        <a:p>
          <a:endParaRPr lang="en-US"/>
        </a:p>
      </dgm:t>
    </dgm:pt>
    <dgm:pt modelId="{12E9EAAA-8FF8-8941-9A78-1554B7C471CF}" type="pres">
      <dgm:prSet presAssocID="{5254FC7D-EBDB-C94C-9C7B-F5D1543DC3F2}" presName="gear1srcNode" presStyleLbl="node1" presStyleIdx="0" presStyleCnt="3"/>
      <dgm:spPr/>
      <dgm:t>
        <a:bodyPr/>
        <a:lstStyle/>
        <a:p>
          <a:endParaRPr lang="en-US"/>
        </a:p>
      </dgm:t>
    </dgm:pt>
    <dgm:pt modelId="{449F0CB1-D66E-A044-AE04-CE70D1586076}" type="pres">
      <dgm:prSet presAssocID="{5254FC7D-EBDB-C94C-9C7B-F5D1543DC3F2}" presName="gear1dstNode" presStyleLbl="node1" presStyleIdx="0" presStyleCnt="3"/>
      <dgm:spPr/>
      <dgm:t>
        <a:bodyPr/>
        <a:lstStyle/>
        <a:p>
          <a:endParaRPr lang="en-US"/>
        </a:p>
      </dgm:t>
    </dgm:pt>
    <dgm:pt modelId="{5F8B13C2-6AA5-8E48-B08F-271FE8B15D73}" type="pres">
      <dgm:prSet presAssocID="{21F9C290-4E2B-D24F-AAEA-5AD9D3733B0F}" presName="gear2" presStyleLbl="node1" presStyleIdx="1" presStyleCnt="3">
        <dgm:presLayoutVars>
          <dgm:chMax val="1"/>
          <dgm:bulletEnabled val="1"/>
        </dgm:presLayoutVars>
      </dgm:prSet>
      <dgm:spPr/>
      <dgm:t>
        <a:bodyPr/>
        <a:lstStyle/>
        <a:p>
          <a:endParaRPr lang="en-US"/>
        </a:p>
      </dgm:t>
    </dgm:pt>
    <dgm:pt modelId="{3450C70F-7ED1-C04F-960A-94086B07D924}" type="pres">
      <dgm:prSet presAssocID="{21F9C290-4E2B-D24F-AAEA-5AD9D3733B0F}" presName="gear2srcNode" presStyleLbl="node1" presStyleIdx="1" presStyleCnt="3"/>
      <dgm:spPr/>
      <dgm:t>
        <a:bodyPr/>
        <a:lstStyle/>
        <a:p>
          <a:endParaRPr lang="en-US"/>
        </a:p>
      </dgm:t>
    </dgm:pt>
    <dgm:pt modelId="{4CA655C7-18B4-A64D-9AD9-5ABDA0E495B9}" type="pres">
      <dgm:prSet presAssocID="{21F9C290-4E2B-D24F-AAEA-5AD9D3733B0F}" presName="gear2dstNode" presStyleLbl="node1" presStyleIdx="1" presStyleCnt="3"/>
      <dgm:spPr/>
      <dgm:t>
        <a:bodyPr/>
        <a:lstStyle/>
        <a:p>
          <a:endParaRPr lang="en-US"/>
        </a:p>
      </dgm:t>
    </dgm:pt>
    <dgm:pt modelId="{8F0F215D-46CB-6740-834B-069FC4CC7236}" type="pres">
      <dgm:prSet presAssocID="{0C4B5839-CF6D-D643-954E-D87E70C08835}" presName="gear3" presStyleLbl="node1" presStyleIdx="2" presStyleCnt="3"/>
      <dgm:spPr/>
      <dgm:t>
        <a:bodyPr/>
        <a:lstStyle/>
        <a:p>
          <a:endParaRPr lang="en-US"/>
        </a:p>
      </dgm:t>
    </dgm:pt>
    <dgm:pt modelId="{FB784593-BC28-F044-BBDE-B0666115D904}" type="pres">
      <dgm:prSet presAssocID="{0C4B5839-CF6D-D643-954E-D87E70C08835}" presName="gear3tx" presStyleLbl="node1" presStyleIdx="2" presStyleCnt="3">
        <dgm:presLayoutVars>
          <dgm:chMax val="1"/>
          <dgm:bulletEnabled val="1"/>
        </dgm:presLayoutVars>
      </dgm:prSet>
      <dgm:spPr/>
      <dgm:t>
        <a:bodyPr/>
        <a:lstStyle/>
        <a:p>
          <a:endParaRPr lang="en-US"/>
        </a:p>
      </dgm:t>
    </dgm:pt>
    <dgm:pt modelId="{546AC760-91AE-CB49-AA7B-3F82AAE3001F}" type="pres">
      <dgm:prSet presAssocID="{0C4B5839-CF6D-D643-954E-D87E70C08835}" presName="gear3srcNode" presStyleLbl="node1" presStyleIdx="2" presStyleCnt="3"/>
      <dgm:spPr/>
      <dgm:t>
        <a:bodyPr/>
        <a:lstStyle/>
        <a:p>
          <a:endParaRPr lang="en-US"/>
        </a:p>
      </dgm:t>
    </dgm:pt>
    <dgm:pt modelId="{2EF4F175-B3AB-9046-8778-8680FFDA2895}" type="pres">
      <dgm:prSet presAssocID="{0C4B5839-CF6D-D643-954E-D87E70C08835}" presName="gear3dstNode" presStyleLbl="node1" presStyleIdx="2" presStyleCnt="3"/>
      <dgm:spPr/>
      <dgm:t>
        <a:bodyPr/>
        <a:lstStyle/>
        <a:p>
          <a:endParaRPr lang="en-US"/>
        </a:p>
      </dgm:t>
    </dgm:pt>
    <dgm:pt modelId="{A05A29C6-30FB-6B44-8723-4961B8C06B70}" type="pres">
      <dgm:prSet presAssocID="{7CE8B053-93CF-BD41-B16C-92BEDF74F909}" presName="connector1" presStyleLbl="sibTrans2D1" presStyleIdx="0" presStyleCnt="3"/>
      <dgm:spPr/>
      <dgm:t>
        <a:bodyPr/>
        <a:lstStyle/>
        <a:p>
          <a:endParaRPr lang="en-US"/>
        </a:p>
      </dgm:t>
    </dgm:pt>
    <dgm:pt modelId="{081734C5-EC5F-B442-A8F7-0E6352E3467F}" type="pres">
      <dgm:prSet presAssocID="{8A6D15ED-CFC5-2343-988D-93AA441CD45B}" presName="connector2" presStyleLbl="sibTrans2D1" presStyleIdx="1" presStyleCnt="3"/>
      <dgm:spPr/>
      <dgm:t>
        <a:bodyPr/>
        <a:lstStyle/>
        <a:p>
          <a:endParaRPr lang="en-US"/>
        </a:p>
      </dgm:t>
    </dgm:pt>
    <dgm:pt modelId="{FDE87692-A710-3D40-B881-F41C5E3E790E}" type="pres">
      <dgm:prSet presAssocID="{2FEE0124-FEE7-F249-A5EE-F435022148A6}" presName="connector3" presStyleLbl="sibTrans2D1" presStyleIdx="2" presStyleCnt="3"/>
      <dgm:spPr/>
      <dgm:t>
        <a:bodyPr/>
        <a:lstStyle/>
        <a:p>
          <a:endParaRPr lang="en-US"/>
        </a:p>
      </dgm:t>
    </dgm:pt>
  </dgm:ptLst>
  <dgm:cxnLst>
    <dgm:cxn modelId="{285B1BB8-DF22-5C40-B9D6-8BB98FC9F28D}" type="presOf" srcId="{21F9C290-4E2B-D24F-AAEA-5AD9D3733B0F}" destId="{4CA655C7-18B4-A64D-9AD9-5ABDA0E495B9}" srcOrd="2" destOrd="0" presId="urn:microsoft.com/office/officeart/2005/8/layout/gear1"/>
    <dgm:cxn modelId="{86B31465-14D3-794C-9D75-7414642993D4}" type="presOf" srcId="{5254FC7D-EBDB-C94C-9C7B-F5D1543DC3F2}" destId="{449F0CB1-D66E-A044-AE04-CE70D1586076}" srcOrd="2" destOrd="0" presId="urn:microsoft.com/office/officeart/2005/8/layout/gear1"/>
    <dgm:cxn modelId="{40707530-6C37-F243-BDD4-40934AC23366}" type="presOf" srcId="{FB803AC0-7EFD-8E44-8099-77ECD41D8509}" destId="{B2D2FC42-1ADE-AD46-81F3-6EF33F32D4C0}" srcOrd="0" destOrd="0" presId="urn:microsoft.com/office/officeart/2005/8/layout/gear1"/>
    <dgm:cxn modelId="{ACC82690-419A-474F-B6B5-A8D6AD5D6350}" type="presOf" srcId="{5254FC7D-EBDB-C94C-9C7B-F5D1543DC3F2}" destId="{12E9EAAA-8FF8-8941-9A78-1554B7C471CF}" srcOrd="1" destOrd="0" presId="urn:microsoft.com/office/officeart/2005/8/layout/gear1"/>
    <dgm:cxn modelId="{DC6385B2-3B9E-6649-A416-653C921D2576}" type="presOf" srcId="{8A6D15ED-CFC5-2343-988D-93AA441CD45B}" destId="{081734C5-EC5F-B442-A8F7-0E6352E3467F}" srcOrd="0" destOrd="0" presId="urn:microsoft.com/office/officeart/2005/8/layout/gear1"/>
    <dgm:cxn modelId="{46984030-E52C-E547-8D05-2730F9A84ED8}" type="presOf" srcId="{21F9C290-4E2B-D24F-AAEA-5AD9D3733B0F}" destId="{3450C70F-7ED1-C04F-960A-94086B07D924}" srcOrd="1" destOrd="0" presId="urn:microsoft.com/office/officeart/2005/8/layout/gear1"/>
    <dgm:cxn modelId="{8D2A44A2-A91C-2441-8781-C1B7A14F394A}" srcId="{FB803AC0-7EFD-8E44-8099-77ECD41D8509}" destId="{0C4B5839-CF6D-D643-954E-D87E70C08835}" srcOrd="2" destOrd="0" parTransId="{2085A586-5E06-4740-9E10-5F7FE3AED149}" sibTransId="{2FEE0124-FEE7-F249-A5EE-F435022148A6}"/>
    <dgm:cxn modelId="{00F71997-5155-D24F-8CB0-32616B8694A4}" type="presOf" srcId="{0C4B5839-CF6D-D643-954E-D87E70C08835}" destId="{546AC760-91AE-CB49-AA7B-3F82AAE3001F}" srcOrd="2" destOrd="0" presId="urn:microsoft.com/office/officeart/2005/8/layout/gear1"/>
    <dgm:cxn modelId="{814DFC31-C18F-6843-B287-17D75E4B0EF3}" srcId="{FB803AC0-7EFD-8E44-8099-77ECD41D8509}" destId="{5254FC7D-EBDB-C94C-9C7B-F5D1543DC3F2}" srcOrd="0" destOrd="0" parTransId="{01F47767-1D58-9C43-8A1C-4D9BB4AD532D}" sibTransId="{7CE8B053-93CF-BD41-B16C-92BEDF74F909}"/>
    <dgm:cxn modelId="{DAF472D1-04DC-E945-BCF1-F3CF9A57621C}" type="presOf" srcId="{7CE8B053-93CF-BD41-B16C-92BEDF74F909}" destId="{A05A29C6-30FB-6B44-8723-4961B8C06B70}" srcOrd="0" destOrd="0" presId="urn:microsoft.com/office/officeart/2005/8/layout/gear1"/>
    <dgm:cxn modelId="{D42BB8F6-FF92-B34C-8BC5-7C3F31C4334E}" type="presOf" srcId="{2FEE0124-FEE7-F249-A5EE-F435022148A6}" destId="{FDE87692-A710-3D40-B881-F41C5E3E790E}" srcOrd="0" destOrd="0" presId="urn:microsoft.com/office/officeart/2005/8/layout/gear1"/>
    <dgm:cxn modelId="{6667B2BE-AA4A-ED40-933F-48BCB510080E}" type="presOf" srcId="{0C4B5839-CF6D-D643-954E-D87E70C08835}" destId="{8F0F215D-46CB-6740-834B-069FC4CC7236}" srcOrd="0" destOrd="0" presId="urn:microsoft.com/office/officeart/2005/8/layout/gear1"/>
    <dgm:cxn modelId="{3EE7DEDF-9012-204D-B80A-74BAA5AE49C8}" type="presOf" srcId="{0C4B5839-CF6D-D643-954E-D87E70C08835}" destId="{2EF4F175-B3AB-9046-8778-8680FFDA2895}" srcOrd="3" destOrd="0" presId="urn:microsoft.com/office/officeart/2005/8/layout/gear1"/>
    <dgm:cxn modelId="{718000D6-8AA6-FE49-8C83-864E83C6F65E}" type="presOf" srcId="{21F9C290-4E2B-D24F-AAEA-5AD9D3733B0F}" destId="{5F8B13C2-6AA5-8E48-B08F-271FE8B15D73}" srcOrd="0" destOrd="0" presId="urn:microsoft.com/office/officeart/2005/8/layout/gear1"/>
    <dgm:cxn modelId="{8702C2D0-4985-EA40-9476-3554EBE30959}" type="presOf" srcId="{5254FC7D-EBDB-C94C-9C7B-F5D1543DC3F2}" destId="{8C4329E3-3DA8-F543-BC6A-65E88CACD975}" srcOrd="0" destOrd="0" presId="urn:microsoft.com/office/officeart/2005/8/layout/gear1"/>
    <dgm:cxn modelId="{030AA83B-53F3-CC4A-86B4-9F76C6FBFD90}" type="presOf" srcId="{0C4B5839-CF6D-D643-954E-D87E70C08835}" destId="{FB784593-BC28-F044-BBDE-B0666115D904}" srcOrd="1" destOrd="0" presId="urn:microsoft.com/office/officeart/2005/8/layout/gear1"/>
    <dgm:cxn modelId="{BA9D23F1-66B2-DB43-A2D3-0114957AE599}" srcId="{FB803AC0-7EFD-8E44-8099-77ECD41D8509}" destId="{21F9C290-4E2B-D24F-AAEA-5AD9D3733B0F}" srcOrd="1" destOrd="0" parTransId="{E4BCD0AD-C839-8548-892C-E3BF0956B18C}" sibTransId="{8A6D15ED-CFC5-2343-988D-93AA441CD45B}"/>
    <dgm:cxn modelId="{E2E8E1B4-D4BB-4247-A011-20FC8C115A05}" type="presParOf" srcId="{B2D2FC42-1ADE-AD46-81F3-6EF33F32D4C0}" destId="{8C4329E3-3DA8-F543-BC6A-65E88CACD975}" srcOrd="0" destOrd="0" presId="urn:microsoft.com/office/officeart/2005/8/layout/gear1"/>
    <dgm:cxn modelId="{5035E0E3-C09D-9140-9BFF-DD32C6EA70A7}" type="presParOf" srcId="{B2D2FC42-1ADE-AD46-81F3-6EF33F32D4C0}" destId="{12E9EAAA-8FF8-8941-9A78-1554B7C471CF}" srcOrd="1" destOrd="0" presId="urn:microsoft.com/office/officeart/2005/8/layout/gear1"/>
    <dgm:cxn modelId="{F8979749-CBB5-BA4D-97F4-6436B60FD4E2}" type="presParOf" srcId="{B2D2FC42-1ADE-AD46-81F3-6EF33F32D4C0}" destId="{449F0CB1-D66E-A044-AE04-CE70D1586076}" srcOrd="2" destOrd="0" presId="urn:microsoft.com/office/officeart/2005/8/layout/gear1"/>
    <dgm:cxn modelId="{C2AF0E2B-633C-FF4F-97C3-CC693A15BC29}" type="presParOf" srcId="{B2D2FC42-1ADE-AD46-81F3-6EF33F32D4C0}" destId="{5F8B13C2-6AA5-8E48-B08F-271FE8B15D73}" srcOrd="3" destOrd="0" presId="urn:microsoft.com/office/officeart/2005/8/layout/gear1"/>
    <dgm:cxn modelId="{C284AF56-100E-6546-8683-952AB96D24C2}" type="presParOf" srcId="{B2D2FC42-1ADE-AD46-81F3-6EF33F32D4C0}" destId="{3450C70F-7ED1-C04F-960A-94086B07D924}" srcOrd="4" destOrd="0" presId="urn:microsoft.com/office/officeart/2005/8/layout/gear1"/>
    <dgm:cxn modelId="{624CE7C8-C6AF-574D-AF78-A0E5011E49C6}" type="presParOf" srcId="{B2D2FC42-1ADE-AD46-81F3-6EF33F32D4C0}" destId="{4CA655C7-18B4-A64D-9AD9-5ABDA0E495B9}" srcOrd="5" destOrd="0" presId="urn:microsoft.com/office/officeart/2005/8/layout/gear1"/>
    <dgm:cxn modelId="{C900AAF7-0DA2-8643-B826-994D3BFFA362}" type="presParOf" srcId="{B2D2FC42-1ADE-AD46-81F3-6EF33F32D4C0}" destId="{8F0F215D-46CB-6740-834B-069FC4CC7236}" srcOrd="6" destOrd="0" presId="urn:microsoft.com/office/officeart/2005/8/layout/gear1"/>
    <dgm:cxn modelId="{C426E1A0-C5C1-484F-81CF-6EB8961D824C}" type="presParOf" srcId="{B2D2FC42-1ADE-AD46-81F3-6EF33F32D4C0}" destId="{FB784593-BC28-F044-BBDE-B0666115D904}" srcOrd="7" destOrd="0" presId="urn:microsoft.com/office/officeart/2005/8/layout/gear1"/>
    <dgm:cxn modelId="{B09AB2F6-96B3-5E45-B27B-C5412EDECCC6}" type="presParOf" srcId="{B2D2FC42-1ADE-AD46-81F3-6EF33F32D4C0}" destId="{546AC760-91AE-CB49-AA7B-3F82AAE3001F}" srcOrd="8" destOrd="0" presId="urn:microsoft.com/office/officeart/2005/8/layout/gear1"/>
    <dgm:cxn modelId="{9F4EB3A4-264E-1241-8AFE-17B9CF48E79A}" type="presParOf" srcId="{B2D2FC42-1ADE-AD46-81F3-6EF33F32D4C0}" destId="{2EF4F175-B3AB-9046-8778-8680FFDA2895}" srcOrd="9" destOrd="0" presId="urn:microsoft.com/office/officeart/2005/8/layout/gear1"/>
    <dgm:cxn modelId="{90AE368B-01CB-0845-8721-AAA3BE62A671}" type="presParOf" srcId="{B2D2FC42-1ADE-AD46-81F3-6EF33F32D4C0}" destId="{A05A29C6-30FB-6B44-8723-4961B8C06B70}" srcOrd="10" destOrd="0" presId="urn:microsoft.com/office/officeart/2005/8/layout/gear1"/>
    <dgm:cxn modelId="{2DC9E03C-9C6F-F34F-9D75-1CDDB44F33BA}" type="presParOf" srcId="{B2D2FC42-1ADE-AD46-81F3-6EF33F32D4C0}" destId="{081734C5-EC5F-B442-A8F7-0E6352E3467F}" srcOrd="11" destOrd="0" presId="urn:microsoft.com/office/officeart/2005/8/layout/gear1"/>
    <dgm:cxn modelId="{43BD432B-E5A0-A34B-8C5F-EF90D3206CC8}" type="presParOf" srcId="{B2D2FC42-1ADE-AD46-81F3-6EF33F32D4C0}" destId="{FDE87692-A710-3D40-B881-F41C5E3E790E}"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803AC0-7EFD-8E44-8099-77ECD41D8509}" type="doc">
      <dgm:prSet loTypeId="urn:microsoft.com/office/officeart/2005/8/layout/gear1" loCatId="" qsTypeId="urn:microsoft.com/office/officeart/2005/8/quickstyle/simple4" qsCatId="simple" csTypeId="urn:microsoft.com/office/officeart/2005/8/colors/accent1_2" csCatId="accent1" phldr="1"/>
      <dgm:spPr/>
    </dgm:pt>
    <dgm:pt modelId="{5254FC7D-EBDB-C94C-9C7B-F5D1543DC3F2}">
      <dgm:prSet phldrT="[Text]"/>
      <dgm:spPr>
        <a:solidFill>
          <a:schemeClr val="accent2"/>
        </a:solidFill>
      </dgm:spPr>
      <dgm:t>
        <a:bodyPr/>
        <a:lstStyle/>
        <a:p>
          <a:r>
            <a:rPr lang="en-US" dirty="0">
              <a:solidFill>
                <a:schemeClr val="tx1"/>
              </a:solidFill>
            </a:rPr>
            <a:t>DEEP LINKING®</a:t>
          </a:r>
        </a:p>
      </dgm:t>
    </dgm:pt>
    <dgm:pt modelId="{01F47767-1D58-9C43-8A1C-4D9BB4AD532D}" type="parTrans" cxnId="{814DFC31-C18F-6843-B287-17D75E4B0EF3}">
      <dgm:prSet/>
      <dgm:spPr/>
      <dgm:t>
        <a:bodyPr/>
        <a:lstStyle/>
        <a:p>
          <a:endParaRPr lang="en-US"/>
        </a:p>
      </dgm:t>
    </dgm:pt>
    <dgm:pt modelId="{7CE8B053-93CF-BD41-B16C-92BEDF74F909}" type="sibTrans" cxnId="{814DFC31-C18F-6843-B287-17D75E4B0EF3}">
      <dgm:prSet/>
      <dgm:spPr/>
      <dgm:t>
        <a:bodyPr/>
        <a:lstStyle/>
        <a:p>
          <a:endParaRPr lang="en-US"/>
        </a:p>
      </dgm:t>
    </dgm:pt>
    <dgm:pt modelId="{21F9C290-4E2B-D24F-AAEA-5AD9D3733B0F}">
      <dgm:prSet phldrT="[Text]"/>
      <dgm:spPr>
        <a:solidFill>
          <a:schemeClr val="accent2"/>
        </a:solidFill>
      </dgm:spPr>
      <dgm:t>
        <a:bodyPr/>
        <a:lstStyle/>
        <a:p>
          <a:r>
            <a:rPr lang="en-US" dirty="0">
              <a:solidFill>
                <a:schemeClr val="tx1"/>
              </a:solidFill>
            </a:rPr>
            <a:t>CC®</a:t>
          </a:r>
        </a:p>
      </dgm:t>
    </dgm:pt>
    <dgm:pt modelId="{E4BCD0AD-C839-8548-892C-E3BF0956B18C}" type="parTrans" cxnId="{BA9D23F1-66B2-DB43-A2D3-0114957AE599}">
      <dgm:prSet/>
      <dgm:spPr/>
      <dgm:t>
        <a:bodyPr/>
        <a:lstStyle/>
        <a:p>
          <a:endParaRPr lang="en-US"/>
        </a:p>
      </dgm:t>
    </dgm:pt>
    <dgm:pt modelId="{8A6D15ED-CFC5-2343-988D-93AA441CD45B}" type="sibTrans" cxnId="{BA9D23F1-66B2-DB43-A2D3-0114957AE599}">
      <dgm:prSet/>
      <dgm:spPr/>
      <dgm:t>
        <a:bodyPr/>
        <a:lstStyle/>
        <a:p>
          <a:endParaRPr lang="en-US"/>
        </a:p>
      </dgm:t>
    </dgm:pt>
    <dgm:pt modelId="{0C4B5839-CF6D-D643-954E-D87E70C08835}">
      <dgm:prSet phldrT="[Text]"/>
      <dgm:spPr>
        <a:solidFill>
          <a:schemeClr val="accent2"/>
        </a:solidFill>
      </dgm:spPr>
      <dgm:t>
        <a:bodyPr/>
        <a:lstStyle/>
        <a:p>
          <a:r>
            <a:rPr lang="en-US" dirty="0">
              <a:solidFill>
                <a:schemeClr val="tx1"/>
              </a:solidFill>
            </a:rPr>
            <a:t>LTI®</a:t>
          </a:r>
        </a:p>
      </dgm:t>
    </dgm:pt>
    <dgm:pt modelId="{2085A586-5E06-4740-9E10-5F7FE3AED149}" type="parTrans" cxnId="{8D2A44A2-A91C-2441-8781-C1B7A14F394A}">
      <dgm:prSet/>
      <dgm:spPr/>
      <dgm:t>
        <a:bodyPr/>
        <a:lstStyle/>
        <a:p>
          <a:endParaRPr lang="en-US"/>
        </a:p>
      </dgm:t>
    </dgm:pt>
    <dgm:pt modelId="{2FEE0124-FEE7-F249-A5EE-F435022148A6}" type="sibTrans" cxnId="{8D2A44A2-A91C-2441-8781-C1B7A14F394A}">
      <dgm:prSet/>
      <dgm:spPr/>
      <dgm:t>
        <a:bodyPr/>
        <a:lstStyle/>
        <a:p>
          <a:endParaRPr lang="en-US"/>
        </a:p>
      </dgm:t>
    </dgm:pt>
    <dgm:pt modelId="{B2D2FC42-1ADE-AD46-81F3-6EF33F32D4C0}" type="pres">
      <dgm:prSet presAssocID="{FB803AC0-7EFD-8E44-8099-77ECD41D8509}" presName="composite" presStyleCnt="0">
        <dgm:presLayoutVars>
          <dgm:chMax val="3"/>
          <dgm:animLvl val="lvl"/>
          <dgm:resizeHandles val="exact"/>
        </dgm:presLayoutVars>
      </dgm:prSet>
      <dgm:spPr/>
    </dgm:pt>
    <dgm:pt modelId="{8C4329E3-3DA8-F543-BC6A-65E88CACD975}" type="pres">
      <dgm:prSet presAssocID="{5254FC7D-EBDB-C94C-9C7B-F5D1543DC3F2}" presName="gear1" presStyleLbl="node1" presStyleIdx="0" presStyleCnt="3">
        <dgm:presLayoutVars>
          <dgm:chMax val="1"/>
          <dgm:bulletEnabled val="1"/>
        </dgm:presLayoutVars>
      </dgm:prSet>
      <dgm:spPr/>
      <dgm:t>
        <a:bodyPr/>
        <a:lstStyle/>
        <a:p>
          <a:endParaRPr lang="en-US"/>
        </a:p>
      </dgm:t>
    </dgm:pt>
    <dgm:pt modelId="{12E9EAAA-8FF8-8941-9A78-1554B7C471CF}" type="pres">
      <dgm:prSet presAssocID="{5254FC7D-EBDB-C94C-9C7B-F5D1543DC3F2}" presName="gear1srcNode" presStyleLbl="node1" presStyleIdx="0" presStyleCnt="3"/>
      <dgm:spPr/>
      <dgm:t>
        <a:bodyPr/>
        <a:lstStyle/>
        <a:p>
          <a:endParaRPr lang="en-US"/>
        </a:p>
      </dgm:t>
    </dgm:pt>
    <dgm:pt modelId="{449F0CB1-D66E-A044-AE04-CE70D1586076}" type="pres">
      <dgm:prSet presAssocID="{5254FC7D-EBDB-C94C-9C7B-F5D1543DC3F2}" presName="gear1dstNode" presStyleLbl="node1" presStyleIdx="0" presStyleCnt="3"/>
      <dgm:spPr/>
      <dgm:t>
        <a:bodyPr/>
        <a:lstStyle/>
        <a:p>
          <a:endParaRPr lang="en-US"/>
        </a:p>
      </dgm:t>
    </dgm:pt>
    <dgm:pt modelId="{5F8B13C2-6AA5-8E48-B08F-271FE8B15D73}" type="pres">
      <dgm:prSet presAssocID="{21F9C290-4E2B-D24F-AAEA-5AD9D3733B0F}" presName="gear2" presStyleLbl="node1" presStyleIdx="1" presStyleCnt="3">
        <dgm:presLayoutVars>
          <dgm:chMax val="1"/>
          <dgm:bulletEnabled val="1"/>
        </dgm:presLayoutVars>
      </dgm:prSet>
      <dgm:spPr/>
      <dgm:t>
        <a:bodyPr/>
        <a:lstStyle/>
        <a:p>
          <a:endParaRPr lang="en-US"/>
        </a:p>
      </dgm:t>
    </dgm:pt>
    <dgm:pt modelId="{3450C70F-7ED1-C04F-960A-94086B07D924}" type="pres">
      <dgm:prSet presAssocID="{21F9C290-4E2B-D24F-AAEA-5AD9D3733B0F}" presName="gear2srcNode" presStyleLbl="node1" presStyleIdx="1" presStyleCnt="3"/>
      <dgm:spPr/>
      <dgm:t>
        <a:bodyPr/>
        <a:lstStyle/>
        <a:p>
          <a:endParaRPr lang="en-US"/>
        </a:p>
      </dgm:t>
    </dgm:pt>
    <dgm:pt modelId="{4CA655C7-18B4-A64D-9AD9-5ABDA0E495B9}" type="pres">
      <dgm:prSet presAssocID="{21F9C290-4E2B-D24F-AAEA-5AD9D3733B0F}" presName="gear2dstNode" presStyleLbl="node1" presStyleIdx="1" presStyleCnt="3"/>
      <dgm:spPr/>
      <dgm:t>
        <a:bodyPr/>
        <a:lstStyle/>
        <a:p>
          <a:endParaRPr lang="en-US"/>
        </a:p>
      </dgm:t>
    </dgm:pt>
    <dgm:pt modelId="{8F0F215D-46CB-6740-834B-069FC4CC7236}" type="pres">
      <dgm:prSet presAssocID="{0C4B5839-CF6D-D643-954E-D87E70C08835}" presName="gear3" presStyleLbl="node1" presStyleIdx="2" presStyleCnt="3"/>
      <dgm:spPr/>
      <dgm:t>
        <a:bodyPr/>
        <a:lstStyle/>
        <a:p>
          <a:endParaRPr lang="en-US"/>
        </a:p>
      </dgm:t>
    </dgm:pt>
    <dgm:pt modelId="{FB784593-BC28-F044-BBDE-B0666115D904}" type="pres">
      <dgm:prSet presAssocID="{0C4B5839-CF6D-D643-954E-D87E70C08835}" presName="gear3tx" presStyleLbl="node1" presStyleIdx="2" presStyleCnt="3">
        <dgm:presLayoutVars>
          <dgm:chMax val="1"/>
          <dgm:bulletEnabled val="1"/>
        </dgm:presLayoutVars>
      </dgm:prSet>
      <dgm:spPr/>
      <dgm:t>
        <a:bodyPr/>
        <a:lstStyle/>
        <a:p>
          <a:endParaRPr lang="en-US"/>
        </a:p>
      </dgm:t>
    </dgm:pt>
    <dgm:pt modelId="{546AC760-91AE-CB49-AA7B-3F82AAE3001F}" type="pres">
      <dgm:prSet presAssocID="{0C4B5839-CF6D-D643-954E-D87E70C08835}" presName="gear3srcNode" presStyleLbl="node1" presStyleIdx="2" presStyleCnt="3"/>
      <dgm:spPr/>
      <dgm:t>
        <a:bodyPr/>
        <a:lstStyle/>
        <a:p>
          <a:endParaRPr lang="en-US"/>
        </a:p>
      </dgm:t>
    </dgm:pt>
    <dgm:pt modelId="{2EF4F175-B3AB-9046-8778-8680FFDA2895}" type="pres">
      <dgm:prSet presAssocID="{0C4B5839-CF6D-D643-954E-D87E70C08835}" presName="gear3dstNode" presStyleLbl="node1" presStyleIdx="2" presStyleCnt="3"/>
      <dgm:spPr/>
      <dgm:t>
        <a:bodyPr/>
        <a:lstStyle/>
        <a:p>
          <a:endParaRPr lang="en-US"/>
        </a:p>
      </dgm:t>
    </dgm:pt>
    <dgm:pt modelId="{A05A29C6-30FB-6B44-8723-4961B8C06B70}" type="pres">
      <dgm:prSet presAssocID="{7CE8B053-93CF-BD41-B16C-92BEDF74F909}" presName="connector1" presStyleLbl="sibTrans2D1" presStyleIdx="0" presStyleCnt="3"/>
      <dgm:spPr/>
      <dgm:t>
        <a:bodyPr/>
        <a:lstStyle/>
        <a:p>
          <a:endParaRPr lang="en-US"/>
        </a:p>
      </dgm:t>
    </dgm:pt>
    <dgm:pt modelId="{081734C5-EC5F-B442-A8F7-0E6352E3467F}" type="pres">
      <dgm:prSet presAssocID="{8A6D15ED-CFC5-2343-988D-93AA441CD45B}" presName="connector2" presStyleLbl="sibTrans2D1" presStyleIdx="1" presStyleCnt="3"/>
      <dgm:spPr/>
      <dgm:t>
        <a:bodyPr/>
        <a:lstStyle/>
        <a:p>
          <a:endParaRPr lang="en-US"/>
        </a:p>
      </dgm:t>
    </dgm:pt>
    <dgm:pt modelId="{FDE87692-A710-3D40-B881-F41C5E3E790E}" type="pres">
      <dgm:prSet presAssocID="{2FEE0124-FEE7-F249-A5EE-F435022148A6}" presName="connector3" presStyleLbl="sibTrans2D1" presStyleIdx="2" presStyleCnt="3"/>
      <dgm:spPr/>
      <dgm:t>
        <a:bodyPr/>
        <a:lstStyle/>
        <a:p>
          <a:endParaRPr lang="en-US"/>
        </a:p>
      </dgm:t>
    </dgm:pt>
  </dgm:ptLst>
  <dgm:cxnLst>
    <dgm:cxn modelId="{3C2CBAF7-2E5D-8C49-94B3-A574FD38CC00}" type="presOf" srcId="{FB803AC0-7EFD-8E44-8099-77ECD41D8509}" destId="{B2D2FC42-1ADE-AD46-81F3-6EF33F32D4C0}" srcOrd="0" destOrd="0" presId="urn:microsoft.com/office/officeart/2005/8/layout/gear1"/>
    <dgm:cxn modelId="{A1AF0FC3-636C-2741-B6EB-222835072944}" type="presOf" srcId="{8A6D15ED-CFC5-2343-988D-93AA441CD45B}" destId="{081734C5-EC5F-B442-A8F7-0E6352E3467F}" srcOrd="0" destOrd="0" presId="urn:microsoft.com/office/officeart/2005/8/layout/gear1"/>
    <dgm:cxn modelId="{C529ADEF-653F-4A4C-9119-F69E49354736}" type="presOf" srcId="{21F9C290-4E2B-D24F-AAEA-5AD9D3733B0F}" destId="{5F8B13C2-6AA5-8E48-B08F-271FE8B15D73}" srcOrd="0" destOrd="0" presId="urn:microsoft.com/office/officeart/2005/8/layout/gear1"/>
    <dgm:cxn modelId="{651F5654-8A3D-7441-A268-8786ECD881AA}" type="presOf" srcId="{5254FC7D-EBDB-C94C-9C7B-F5D1543DC3F2}" destId="{449F0CB1-D66E-A044-AE04-CE70D1586076}" srcOrd="2" destOrd="0" presId="urn:microsoft.com/office/officeart/2005/8/layout/gear1"/>
    <dgm:cxn modelId="{45BED0A9-9602-014D-BCB8-7EB465EE1C1A}" type="presOf" srcId="{2FEE0124-FEE7-F249-A5EE-F435022148A6}" destId="{FDE87692-A710-3D40-B881-F41C5E3E790E}" srcOrd="0" destOrd="0" presId="urn:microsoft.com/office/officeart/2005/8/layout/gear1"/>
    <dgm:cxn modelId="{BA9D23F1-66B2-DB43-A2D3-0114957AE599}" srcId="{FB803AC0-7EFD-8E44-8099-77ECD41D8509}" destId="{21F9C290-4E2B-D24F-AAEA-5AD9D3733B0F}" srcOrd="1" destOrd="0" parTransId="{E4BCD0AD-C839-8548-892C-E3BF0956B18C}" sibTransId="{8A6D15ED-CFC5-2343-988D-93AA441CD45B}"/>
    <dgm:cxn modelId="{8D2A44A2-A91C-2441-8781-C1B7A14F394A}" srcId="{FB803AC0-7EFD-8E44-8099-77ECD41D8509}" destId="{0C4B5839-CF6D-D643-954E-D87E70C08835}" srcOrd="2" destOrd="0" parTransId="{2085A586-5E06-4740-9E10-5F7FE3AED149}" sibTransId="{2FEE0124-FEE7-F249-A5EE-F435022148A6}"/>
    <dgm:cxn modelId="{2297F428-E9B0-CA44-9CAD-6257A3945D9F}" type="presOf" srcId="{0C4B5839-CF6D-D643-954E-D87E70C08835}" destId="{546AC760-91AE-CB49-AA7B-3F82AAE3001F}" srcOrd="2" destOrd="0" presId="urn:microsoft.com/office/officeart/2005/8/layout/gear1"/>
    <dgm:cxn modelId="{814DFC31-C18F-6843-B287-17D75E4B0EF3}" srcId="{FB803AC0-7EFD-8E44-8099-77ECD41D8509}" destId="{5254FC7D-EBDB-C94C-9C7B-F5D1543DC3F2}" srcOrd="0" destOrd="0" parTransId="{01F47767-1D58-9C43-8A1C-4D9BB4AD532D}" sibTransId="{7CE8B053-93CF-BD41-B16C-92BEDF74F909}"/>
    <dgm:cxn modelId="{87762B14-670C-4E4A-8D8F-3DA94B6A4276}" type="presOf" srcId="{21F9C290-4E2B-D24F-AAEA-5AD9D3733B0F}" destId="{4CA655C7-18B4-A64D-9AD9-5ABDA0E495B9}" srcOrd="2" destOrd="0" presId="urn:microsoft.com/office/officeart/2005/8/layout/gear1"/>
    <dgm:cxn modelId="{A4B5341B-3E59-EF42-8985-25349C3604F3}" type="presOf" srcId="{5254FC7D-EBDB-C94C-9C7B-F5D1543DC3F2}" destId="{8C4329E3-3DA8-F543-BC6A-65E88CACD975}" srcOrd="0" destOrd="0" presId="urn:microsoft.com/office/officeart/2005/8/layout/gear1"/>
    <dgm:cxn modelId="{3F3453C6-0E2C-2B44-958A-9151064A8011}" type="presOf" srcId="{7CE8B053-93CF-BD41-B16C-92BEDF74F909}" destId="{A05A29C6-30FB-6B44-8723-4961B8C06B70}" srcOrd="0" destOrd="0" presId="urn:microsoft.com/office/officeart/2005/8/layout/gear1"/>
    <dgm:cxn modelId="{E76E391E-FEF4-2F4E-8C90-B5F46E4EA09F}" type="presOf" srcId="{0C4B5839-CF6D-D643-954E-D87E70C08835}" destId="{8F0F215D-46CB-6740-834B-069FC4CC7236}" srcOrd="0" destOrd="0" presId="urn:microsoft.com/office/officeart/2005/8/layout/gear1"/>
    <dgm:cxn modelId="{4F994C48-6E11-3349-9BD3-EF7A3D560ED7}" type="presOf" srcId="{21F9C290-4E2B-D24F-AAEA-5AD9D3733B0F}" destId="{3450C70F-7ED1-C04F-960A-94086B07D924}" srcOrd="1" destOrd="0" presId="urn:microsoft.com/office/officeart/2005/8/layout/gear1"/>
    <dgm:cxn modelId="{951355C0-BB88-3B46-9E59-FF4A1B548215}" type="presOf" srcId="{0C4B5839-CF6D-D643-954E-D87E70C08835}" destId="{FB784593-BC28-F044-BBDE-B0666115D904}" srcOrd="1" destOrd="0" presId="urn:microsoft.com/office/officeart/2005/8/layout/gear1"/>
    <dgm:cxn modelId="{AAC5197C-B250-B24E-BF12-4313F7C18AC9}" type="presOf" srcId="{5254FC7D-EBDB-C94C-9C7B-F5D1543DC3F2}" destId="{12E9EAAA-8FF8-8941-9A78-1554B7C471CF}" srcOrd="1" destOrd="0" presId="urn:microsoft.com/office/officeart/2005/8/layout/gear1"/>
    <dgm:cxn modelId="{BFA29AF8-492F-294C-8AE0-610D19779E1F}" type="presOf" srcId="{0C4B5839-CF6D-D643-954E-D87E70C08835}" destId="{2EF4F175-B3AB-9046-8778-8680FFDA2895}" srcOrd="3" destOrd="0" presId="urn:microsoft.com/office/officeart/2005/8/layout/gear1"/>
    <dgm:cxn modelId="{470B0FED-2ECD-C04C-943F-2CD8EF3A4FE2}" type="presParOf" srcId="{B2D2FC42-1ADE-AD46-81F3-6EF33F32D4C0}" destId="{8C4329E3-3DA8-F543-BC6A-65E88CACD975}" srcOrd="0" destOrd="0" presId="urn:microsoft.com/office/officeart/2005/8/layout/gear1"/>
    <dgm:cxn modelId="{7E720331-279F-2349-AE12-3AFB6159E1AD}" type="presParOf" srcId="{B2D2FC42-1ADE-AD46-81F3-6EF33F32D4C0}" destId="{12E9EAAA-8FF8-8941-9A78-1554B7C471CF}" srcOrd="1" destOrd="0" presId="urn:microsoft.com/office/officeart/2005/8/layout/gear1"/>
    <dgm:cxn modelId="{983CC714-647B-824E-9BEF-C8E8094460CA}" type="presParOf" srcId="{B2D2FC42-1ADE-AD46-81F3-6EF33F32D4C0}" destId="{449F0CB1-D66E-A044-AE04-CE70D1586076}" srcOrd="2" destOrd="0" presId="urn:microsoft.com/office/officeart/2005/8/layout/gear1"/>
    <dgm:cxn modelId="{90E89D9D-D9B2-4046-89B0-457F0E124CE8}" type="presParOf" srcId="{B2D2FC42-1ADE-AD46-81F3-6EF33F32D4C0}" destId="{5F8B13C2-6AA5-8E48-B08F-271FE8B15D73}" srcOrd="3" destOrd="0" presId="urn:microsoft.com/office/officeart/2005/8/layout/gear1"/>
    <dgm:cxn modelId="{E3A9F313-3809-5B49-A00A-857AD4C012F3}" type="presParOf" srcId="{B2D2FC42-1ADE-AD46-81F3-6EF33F32D4C0}" destId="{3450C70F-7ED1-C04F-960A-94086B07D924}" srcOrd="4" destOrd="0" presId="urn:microsoft.com/office/officeart/2005/8/layout/gear1"/>
    <dgm:cxn modelId="{07543BB7-E57F-3647-AB21-0E5E1968A967}" type="presParOf" srcId="{B2D2FC42-1ADE-AD46-81F3-6EF33F32D4C0}" destId="{4CA655C7-18B4-A64D-9AD9-5ABDA0E495B9}" srcOrd="5" destOrd="0" presId="urn:microsoft.com/office/officeart/2005/8/layout/gear1"/>
    <dgm:cxn modelId="{75AD300E-B139-104A-B00D-486F41777A65}" type="presParOf" srcId="{B2D2FC42-1ADE-AD46-81F3-6EF33F32D4C0}" destId="{8F0F215D-46CB-6740-834B-069FC4CC7236}" srcOrd="6" destOrd="0" presId="urn:microsoft.com/office/officeart/2005/8/layout/gear1"/>
    <dgm:cxn modelId="{A435807B-9FFA-BA49-BEA6-8D474231F5FB}" type="presParOf" srcId="{B2D2FC42-1ADE-AD46-81F3-6EF33F32D4C0}" destId="{FB784593-BC28-F044-BBDE-B0666115D904}" srcOrd="7" destOrd="0" presId="urn:microsoft.com/office/officeart/2005/8/layout/gear1"/>
    <dgm:cxn modelId="{C7ED39DD-A8D8-7B49-8AF7-6F0FCC142300}" type="presParOf" srcId="{B2D2FC42-1ADE-AD46-81F3-6EF33F32D4C0}" destId="{546AC760-91AE-CB49-AA7B-3F82AAE3001F}" srcOrd="8" destOrd="0" presId="urn:microsoft.com/office/officeart/2005/8/layout/gear1"/>
    <dgm:cxn modelId="{4F549FBC-F586-C646-A1FC-7D3AC6F96013}" type="presParOf" srcId="{B2D2FC42-1ADE-AD46-81F3-6EF33F32D4C0}" destId="{2EF4F175-B3AB-9046-8778-8680FFDA2895}" srcOrd="9" destOrd="0" presId="urn:microsoft.com/office/officeart/2005/8/layout/gear1"/>
    <dgm:cxn modelId="{266897CD-610A-9041-A0DD-152EFA712866}" type="presParOf" srcId="{B2D2FC42-1ADE-AD46-81F3-6EF33F32D4C0}" destId="{A05A29C6-30FB-6B44-8723-4961B8C06B70}" srcOrd="10" destOrd="0" presId="urn:microsoft.com/office/officeart/2005/8/layout/gear1"/>
    <dgm:cxn modelId="{DE0E2B29-0873-BD4B-AD58-08E2DD56B177}" type="presParOf" srcId="{B2D2FC42-1ADE-AD46-81F3-6EF33F32D4C0}" destId="{081734C5-EC5F-B442-A8F7-0E6352E3467F}" srcOrd="11" destOrd="0" presId="urn:microsoft.com/office/officeart/2005/8/layout/gear1"/>
    <dgm:cxn modelId="{9E1FBF7C-B1D5-1A49-9067-EC8CF43D5DE6}" type="presParOf" srcId="{B2D2FC42-1ADE-AD46-81F3-6EF33F32D4C0}" destId="{FDE87692-A710-3D40-B881-F41C5E3E790E}"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329E3-3DA8-F543-BC6A-65E88CACD975}">
      <dsp:nvSpPr>
        <dsp:cNvPr id="0" name=""/>
        <dsp:cNvSpPr/>
      </dsp:nvSpPr>
      <dsp:spPr>
        <a:xfrm>
          <a:off x="2844800" y="1828800"/>
          <a:ext cx="2235200" cy="2235200"/>
        </a:xfrm>
        <a:prstGeom prst="gear9">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solidFill>
                <a:schemeClr val="tx1"/>
              </a:solidFill>
            </a:rPr>
            <a:t>DEEP LINKING®</a:t>
          </a:r>
        </a:p>
      </dsp:txBody>
      <dsp:txXfrm>
        <a:off x="3294175" y="2352385"/>
        <a:ext cx="1336450" cy="1148939"/>
      </dsp:txXfrm>
    </dsp:sp>
    <dsp:sp modelId="{5F8B13C2-6AA5-8E48-B08F-271FE8B15D73}">
      <dsp:nvSpPr>
        <dsp:cNvPr id="0" name=""/>
        <dsp:cNvSpPr/>
      </dsp:nvSpPr>
      <dsp:spPr>
        <a:xfrm>
          <a:off x="1544320" y="1300480"/>
          <a:ext cx="1625600" cy="1625600"/>
        </a:xfrm>
        <a:prstGeom prst="gear6">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solidFill>
                <a:schemeClr val="tx1"/>
              </a:solidFill>
            </a:rPr>
            <a:t>CC®</a:t>
          </a:r>
        </a:p>
      </dsp:txBody>
      <dsp:txXfrm>
        <a:off x="1953570" y="1712203"/>
        <a:ext cx="807100" cy="802154"/>
      </dsp:txXfrm>
    </dsp:sp>
    <dsp:sp modelId="{8F0F215D-46CB-6740-834B-069FC4CC7236}">
      <dsp:nvSpPr>
        <dsp:cNvPr id="0" name=""/>
        <dsp:cNvSpPr/>
      </dsp:nvSpPr>
      <dsp:spPr>
        <a:xfrm rot="20700000">
          <a:off x="2454821" y="178981"/>
          <a:ext cx="1592756" cy="1592756"/>
        </a:xfrm>
        <a:prstGeom prst="gear6">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solidFill>
                <a:schemeClr val="tx1"/>
              </a:solidFill>
            </a:rPr>
            <a:t>LTI®</a:t>
          </a:r>
        </a:p>
      </dsp:txBody>
      <dsp:txXfrm rot="-20700000">
        <a:off x="2804160" y="528320"/>
        <a:ext cx="894080" cy="894080"/>
      </dsp:txXfrm>
    </dsp:sp>
    <dsp:sp modelId="{A05A29C6-30FB-6B44-8723-4961B8C06B70}">
      <dsp:nvSpPr>
        <dsp:cNvPr id="0" name=""/>
        <dsp:cNvSpPr/>
      </dsp:nvSpPr>
      <dsp:spPr>
        <a:xfrm>
          <a:off x="2671505" y="1492320"/>
          <a:ext cx="2861056" cy="2861056"/>
        </a:xfrm>
        <a:prstGeom prst="circularArrow">
          <a:avLst>
            <a:gd name="adj1" fmla="val 4687"/>
            <a:gd name="adj2" fmla="val 299029"/>
            <a:gd name="adj3" fmla="val 2513083"/>
            <a:gd name="adj4" fmla="val 15867933"/>
            <a:gd name="adj5" fmla="val 546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81734C5-EC5F-B442-A8F7-0E6352E3467F}">
      <dsp:nvSpPr>
        <dsp:cNvPr id="0" name=""/>
        <dsp:cNvSpPr/>
      </dsp:nvSpPr>
      <dsp:spPr>
        <a:xfrm>
          <a:off x="1256429" y="941355"/>
          <a:ext cx="2078736" cy="2078736"/>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DE87692-A710-3D40-B881-F41C5E3E790E}">
      <dsp:nvSpPr>
        <dsp:cNvPr id="0" name=""/>
        <dsp:cNvSpPr/>
      </dsp:nvSpPr>
      <dsp:spPr>
        <a:xfrm>
          <a:off x="2086400" y="-169332"/>
          <a:ext cx="2241296" cy="2241296"/>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329E3-3DA8-F543-BC6A-65E88CACD975}">
      <dsp:nvSpPr>
        <dsp:cNvPr id="0" name=""/>
        <dsp:cNvSpPr/>
      </dsp:nvSpPr>
      <dsp:spPr>
        <a:xfrm>
          <a:off x="2844800" y="1828800"/>
          <a:ext cx="2235200" cy="2235200"/>
        </a:xfrm>
        <a:prstGeom prst="gear9">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solidFill>
                <a:schemeClr val="tx1"/>
              </a:solidFill>
            </a:rPr>
            <a:t>DEEP LINKING®</a:t>
          </a:r>
        </a:p>
      </dsp:txBody>
      <dsp:txXfrm>
        <a:off x="3294175" y="2352385"/>
        <a:ext cx="1336450" cy="1148939"/>
      </dsp:txXfrm>
    </dsp:sp>
    <dsp:sp modelId="{5F8B13C2-6AA5-8E48-B08F-271FE8B15D73}">
      <dsp:nvSpPr>
        <dsp:cNvPr id="0" name=""/>
        <dsp:cNvSpPr/>
      </dsp:nvSpPr>
      <dsp:spPr>
        <a:xfrm>
          <a:off x="1544320" y="1300480"/>
          <a:ext cx="1625600" cy="1625600"/>
        </a:xfrm>
        <a:prstGeom prst="gear6">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solidFill>
                <a:schemeClr val="tx1"/>
              </a:solidFill>
            </a:rPr>
            <a:t>CC®</a:t>
          </a:r>
        </a:p>
      </dsp:txBody>
      <dsp:txXfrm>
        <a:off x="1953570" y="1712203"/>
        <a:ext cx="807100" cy="802154"/>
      </dsp:txXfrm>
    </dsp:sp>
    <dsp:sp modelId="{8F0F215D-46CB-6740-834B-069FC4CC7236}">
      <dsp:nvSpPr>
        <dsp:cNvPr id="0" name=""/>
        <dsp:cNvSpPr/>
      </dsp:nvSpPr>
      <dsp:spPr>
        <a:xfrm rot="20700000">
          <a:off x="2454821" y="178981"/>
          <a:ext cx="1592756" cy="1592756"/>
        </a:xfrm>
        <a:prstGeom prst="gear6">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solidFill>
                <a:schemeClr val="tx1"/>
              </a:solidFill>
            </a:rPr>
            <a:t>LTI®</a:t>
          </a:r>
        </a:p>
      </dsp:txBody>
      <dsp:txXfrm rot="-20700000">
        <a:off x="2804160" y="528320"/>
        <a:ext cx="894080" cy="894080"/>
      </dsp:txXfrm>
    </dsp:sp>
    <dsp:sp modelId="{A05A29C6-30FB-6B44-8723-4961B8C06B70}">
      <dsp:nvSpPr>
        <dsp:cNvPr id="0" name=""/>
        <dsp:cNvSpPr/>
      </dsp:nvSpPr>
      <dsp:spPr>
        <a:xfrm>
          <a:off x="2671505" y="1492320"/>
          <a:ext cx="2861056" cy="2861056"/>
        </a:xfrm>
        <a:prstGeom prst="circularArrow">
          <a:avLst>
            <a:gd name="adj1" fmla="val 4687"/>
            <a:gd name="adj2" fmla="val 299029"/>
            <a:gd name="adj3" fmla="val 2513083"/>
            <a:gd name="adj4" fmla="val 15867933"/>
            <a:gd name="adj5" fmla="val 546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81734C5-EC5F-B442-A8F7-0E6352E3467F}">
      <dsp:nvSpPr>
        <dsp:cNvPr id="0" name=""/>
        <dsp:cNvSpPr/>
      </dsp:nvSpPr>
      <dsp:spPr>
        <a:xfrm>
          <a:off x="1256429" y="941355"/>
          <a:ext cx="2078736" cy="2078736"/>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DE87692-A710-3D40-B881-F41C5E3E790E}">
      <dsp:nvSpPr>
        <dsp:cNvPr id="0" name=""/>
        <dsp:cNvSpPr/>
      </dsp:nvSpPr>
      <dsp:spPr>
        <a:xfrm>
          <a:off x="2086400" y="-169332"/>
          <a:ext cx="2241296" cy="2241296"/>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4F2A8-57D9-694D-832C-43EA0C68718A}" type="datetimeFigureOut">
              <a:rPr lang="en-US" smtClean="0"/>
              <a:t>5/7/18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59C8BB-6AE2-2A44-87EA-A117D2705FE3}" type="slidenum">
              <a:rPr lang="en-US" smtClean="0"/>
              <a:t>‹#›</a:t>
            </a:fld>
            <a:endParaRPr lang="en-US"/>
          </a:p>
        </p:txBody>
      </p:sp>
    </p:spTree>
    <p:extLst>
      <p:ext uri="{BB962C8B-B14F-4D97-AF65-F5344CB8AC3E}">
        <p14:creationId xmlns:p14="http://schemas.microsoft.com/office/powerpoint/2010/main" val="4000357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1</a:t>
            </a:fld>
            <a:endParaRPr lang="en-US"/>
          </a:p>
        </p:txBody>
      </p:sp>
    </p:spTree>
    <p:extLst>
      <p:ext uri="{BB962C8B-B14F-4D97-AF65-F5344CB8AC3E}">
        <p14:creationId xmlns:p14="http://schemas.microsoft.com/office/powerpoint/2010/main" val="1923553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I heard that the LMS marketplace is at least worth $6B – that is interesting to Google – especially since we will accept an LMS with a very low level of built-in functionality.</a:t>
            </a:r>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10</a:t>
            </a:fld>
            <a:endParaRPr lang="en-US"/>
          </a:p>
        </p:txBody>
      </p:sp>
    </p:spTree>
    <p:extLst>
      <p:ext uri="{BB962C8B-B14F-4D97-AF65-F5344CB8AC3E}">
        <p14:creationId xmlns:p14="http://schemas.microsoft.com/office/powerpoint/2010/main" val="881395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Bring back innovation by surrounding</a:t>
            </a:r>
            <a:r>
              <a:rPr lang="en-US" baseline="0" dirty="0"/>
              <a:t> the one true LMS with a rich ecosystem of beautiful and flexible of learning applications that plug into that LMS.  It would even be better if that app store ecosystem worked with the current generation LMS systems to allow for an orderly transition from a market with choices to a market with no choices.</a:t>
            </a:r>
          </a:p>
          <a:p>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11</a:t>
            </a:fld>
            <a:endParaRPr lang="en-US"/>
          </a:p>
        </p:txBody>
      </p:sp>
    </p:spTree>
    <p:extLst>
      <p:ext uri="{BB962C8B-B14F-4D97-AF65-F5344CB8AC3E}">
        <p14:creationId xmlns:p14="http://schemas.microsoft.com/office/powerpoint/2010/main" val="1563671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the pamphlet.</a:t>
            </a:r>
          </a:p>
        </p:txBody>
      </p:sp>
      <p:sp>
        <p:nvSpPr>
          <p:cNvPr id="4" name="Slide Number Placeholder 3"/>
          <p:cNvSpPr>
            <a:spLocks noGrp="1"/>
          </p:cNvSpPr>
          <p:nvPr>
            <p:ph type="sldNum" sz="quarter" idx="10"/>
          </p:nvPr>
        </p:nvSpPr>
        <p:spPr/>
        <p:txBody>
          <a:bodyPr/>
          <a:lstStyle/>
          <a:p>
            <a:fld id="{4D59C8BB-6AE2-2A44-87EA-A117D2705FE3}" type="slidenum">
              <a:rPr lang="en-US" smtClean="0"/>
              <a:t>12</a:t>
            </a:fld>
            <a:endParaRPr lang="en-US"/>
          </a:p>
        </p:txBody>
      </p:sp>
    </p:spTree>
    <p:extLst>
      <p:ext uri="{BB962C8B-B14F-4D97-AF65-F5344CB8AC3E}">
        <p14:creationId xmlns:p14="http://schemas.microsoft.com/office/powerpoint/2010/main" val="742959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4383CCEF-7B3A-1E4F-8E73-E0FFDBE83D09}" type="slidenum">
              <a:rPr lang="en-US">
                <a:latin typeface="Times" charset="0"/>
              </a:rPr>
              <a:pPr/>
              <a:t>13</a:t>
            </a:fld>
            <a:endParaRPr lang="en-US" dirty="0">
              <a:latin typeface="Times" charset="0"/>
            </a:endParaRPr>
          </a:p>
        </p:txBody>
      </p:sp>
      <p:sp>
        <p:nvSpPr>
          <p:cNvPr id="40963" name="Rectangle 2"/>
          <p:cNvSpPr>
            <a:spLocks noGrp="1" noRot="1" noChangeAspect="1" noChangeArrowheads="1"/>
          </p:cNvSpPr>
          <p:nvPr>
            <p:ph type="sldImg"/>
          </p:nvPr>
        </p:nvSpPr>
        <p:spPr>
          <a:solidFill>
            <a:srgbClr val="FFFFFF"/>
          </a:solidFill>
          <a:ln/>
        </p:spPr>
      </p:sp>
      <p:sp>
        <p:nvSpPr>
          <p:cNvPr id="4096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latin typeface="Times" charset="0"/>
                <a:ea typeface="ＭＳ Ｐゴシック" charset="-128"/>
                <a:cs typeface="ＭＳ Ｐゴシック" charset="-128"/>
              </a:rPr>
              <a:t>We</a:t>
            </a:r>
            <a:r>
              <a:rPr lang="en-US" baseline="0" dirty="0">
                <a:latin typeface="Times" charset="0"/>
                <a:ea typeface="ＭＳ Ｐゴシック" charset="-128"/>
                <a:cs typeface="ＭＳ Ｐゴシック" charset="-128"/>
              </a:rPr>
              <a:t> need to build an ecosystem with lots of developers that can work independently and market their tools to customers without having to build a customer relationship with each customer.  And conversely the purchasers don't want to have a million separate contracts with the developers of small tools.  Sounds like an App Store.</a:t>
            </a:r>
            <a:endParaRPr lang="en-US"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455130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things are lining up.</a:t>
            </a:r>
          </a:p>
        </p:txBody>
      </p:sp>
      <p:sp>
        <p:nvSpPr>
          <p:cNvPr id="4" name="Slide Number Placeholder 3"/>
          <p:cNvSpPr>
            <a:spLocks noGrp="1"/>
          </p:cNvSpPr>
          <p:nvPr>
            <p:ph type="sldNum" sz="quarter" idx="10"/>
          </p:nvPr>
        </p:nvSpPr>
        <p:spPr/>
        <p:txBody>
          <a:bodyPr/>
          <a:lstStyle/>
          <a:p>
            <a:fld id="{4D59C8BB-6AE2-2A44-87EA-A117D2705FE3}" type="slidenum">
              <a:rPr lang="en-US" smtClean="0"/>
              <a:t>14</a:t>
            </a:fld>
            <a:endParaRPr lang="en-US"/>
          </a:p>
        </p:txBody>
      </p:sp>
    </p:spTree>
    <p:extLst>
      <p:ext uri="{BB962C8B-B14F-4D97-AF65-F5344CB8AC3E}">
        <p14:creationId xmlns:p14="http://schemas.microsoft.com/office/powerpoint/2010/main" val="1174524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sz="900" b="1" dirty="0">
                <a:solidFill>
                  <a:schemeClr val="bg1">
                    <a:lumMod val="85000"/>
                  </a:schemeClr>
                </a:solidFill>
              </a:rPr>
              <a:t>IMS DEEP LINKING® FILLS THE GAPS AND </a:t>
            </a:r>
            <a:r>
              <a:rPr lang="en-US" sz="900" b="1" dirty="0">
                <a:solidFill>
                  <a:srgbClr val="EC8000"/>
                </a:solidFill>
              </a:rPr>
              <a:t>MAKES CONNECTIONS</a:t>
            </a:r>
            <a:r>
              <a:rPr lang="en-US" sz="900" b="1" dirty="0">
                <a:solidFill>
                  <a:schemeClr val="bg1">
                    <a:lumMod val="85000"/>
                  </a:schemeClr>
                </a:solidFill>
              </a:rPr>
              <a:t> BETWEEN IMS LEARNING TOOLS INTEROPERABILITY® AND IMS COMMON CARTRIDGE®.</a:t>
            </a:r>
          </a:p>
        </p:txBody>
      </p:sp>
      <p:sp>
        <p:nvSpPr>
          <p:cNvPr id="4" name="スライド番号プレースホルダー 3"/>
          <p:cNvSpPr>
            <a:spLocks noGrp="1"/>
          </p:cNvSpPr>
          <p:nvPr>
            <p:ph type="sldNum" sz="quarter" idx="10"/>
          </p:nvPr>
        </p:nvSpPr>
        <p:spPr/>
        <p:txBody>
          <a:bodyPr/>
          <a:lstStyle/>
          <a:p>
            <a:fld id="{4D59C8BB-6AE2-2A44-87EA-A117D2705FE3}" type="slidenum">
              <a:rPr lang="en-US" smtClean="0"/>
              <a:t>16</a:t>
            </a:fld>
            <a:endParaRPr lang="en-US"/>
          </a:p>
        </p:txBody>
      </p:sp>
    </p:spTree>
    <p:extLst>
      <p:ext uri="{BB962C8B-B14F-4D97-AF65-F5344CB8AC3E}">
        <p14:creationId xmlns:p14="http://schemas.microsoft.com/office/powerpoint/2010/main" val="684555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IMS Learning Tools Interoperability (which the</a:t>
            </a:r>
            <a:r>
              <a:rPr lang="en-US" baseline="0" dirty="0"/>
              <a:t> Sakai Project</a:t>
            </a:r>
            <a:r>
              <a:rPr lang="en-US" dirty="0"/>
              <a:t> started in 2004).</a:t>
            </a:r>
            <a:r>
              <a:rPr lang="en-US" baseline="0" dirty="0"/>
              <a:t> is what laid the foundation for this market disruption.   </a:t>
            </a:r>
            <a:r>
              <a:rPr lang="en-US" dirty="0"/>
              <a:t>I have been putting</a:t>
            </a:r>
            <a:r>
              <a:rPr lang="en-US" baseline="0" dirty="0"/>
              <a:t> slides like this up for years.  </a:t>
            </a:r>
            <a:r>
              <a:rPr lang="en-US" dirty="0"/>
              <a:t>There has never been better alignment amongst the major players</a:t>
            </a:r>
            <a:r>
              <a:rPr lang="en-US" baseline="0" dirty="0"/>
              <a:t> in terms of support for standards.</a:t>
            </a:r>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17</a:t>
            </a:fld>
            <a:endParaRPr lang="en-US"/>
          </a:p>
        </p:txBody>
      </p:sp>
    </p:spTree>
    <p:extLst>
      <p:ext uri="{BB962C8B-B14F-4D97-AF65-F5344CB8AC3E}">
        <p14:creationId xmlns:p14="http://schemas.microsoft.com/office/powerpoint/2010/main" val="463758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Focus - A suite of open source solutions, connected together using industry standards</a:t>
            </a:r>
          </a:p>
          <a:p>
            <a:r>
              <a:rPr lang="en-US" sz="900" dirty="0"/>
              <a:t>Sakai - Evolves towards a next-generation LMS</a:t>
            </a:r>
          </a:p>
          <a:p>
            <a:r>
              <a:rPr lang="en-US" sz="900" dirty="0" err="1"/>
              <a:t>Tsugi</a:t>
            </a:r>
            <a:r>
              <a:rPr lang="en-US" sz="900" dirty="0"/>
              <a:t> – The first cross-platform Education App Store </a:t>
            </a:r>
          </a:p>
          <a:p>
            <a:r>
              <a:rPr lang="en-US" sz="900" dirty="0"/>
              <a:t>Build - Analytics solutions across the ecosystem</a:t>
            </a:r>
          </a:p>
          <a:p>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19</a:t>
            </a:fld>
            <a:endParaRPr lang="en-US"/>
          </a:p>
        </p:txBody>
      </p:sp>
    </p:spTree>
    <p:extLst>
      <p:ext uri="{BB962C8B-B14F-4D97-AF65-F5344CB8AC3E}">
        <p14:creationId xmlns:p14="http://schemas.microsoft.com/office/powerpoint/2010/main" val="1520091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sz="900" dirty="0">
                <a:solidFill>
                  <a:srgbClr val="FFFF00"/>
                </a:solidFill>
              </a:rPr>
              <a:t>Lightness</a:t>
            </a:r>
            <a:r>
              <a:rPr lang="en-US" sz="900" dirty="0"/>
              <a:t>: today’s 2.9 million lines of code is being intentionally reduced</a:t>
            </a:r>
          </a:p>
          <a:p>
            <a:r>
              <a:rPr lang="en-US" sz="900" dirty="0">
                <a:solidFill>
                  <a:srgbClr val="FFFF00"/>
                </a:solidFill>
              </a:rPr>
              <a:t>Usability</a:t>
            </a:r>
            <a:r>
              <a:rPr lang="en-US" sz="900" dirty="0"/>
              <a:t>: including a simple, easy-to-use, globally accessible interface</a:t>
            </a:r>
          </a:p>
          <a:p>
            <a:r>
              <a:rPr lang="en-US" sz="900" dirty="0">
                <a:solidFill>
                  <a:srgbClr val="FFFF00"/>
                </a:solidFill>
              </a:rPr>
              <a:t>Choices</a:t>
            </a:r>
            <a:r>
              <a:rPr lang="en-US" sz="900" dirty="0"/>
              <a:t>: in templates, layouts, and tool selection</a:t>
            </a:r>
          </a:p>
          <a:p>
            <a:r>
              <a:rPr lang="en-US" sz="900" dirty="0">
                <a:solidFill>
                  <a:srgbClr val="FFFF00"/>
                </a:solidFill>
              </a:rPr>
              <a:t>Interoperability</a:t>
            </a:r>
            <a:r>
              <a:rPr lang="en-US" sz="900" dirty="0"/>
              <a:t>: using our influence to build better integration standards</a:t>
            </a:r>
          </a:p>
          <a:p>
            <a:r>
              <a:rPr lang="en-US" sz="900" dirty="0">
                <a:solidFill>
                  <a:srgbClr val="FFFF00"/>
                </a:solidFill>
              </a:rPr>
              <a:t>API coverage</a:t>
            </a:r>
            <a:r>
              <a:rPr lang="en-US" sz="900" dirty="0"/>
              <a:t>: including all services with externally accessible APIs</a:t>
            </a:r>
          </a:p>
          <a:p>
            <a:r>
              <a:rPr lang="en-US" sz="900" dirty="0">
                <a:solidFill>
                  <a:srgbClr val="FFFF00"/>
                </a:solidFill>
              </a:rPr>
              <a:t>Cooperation</a:t>
            </a:r>
            <a:r>
              <a:rPr lang="en-US" sz="900" dirty="0"/>
              <a:t>: helping others to implement and use open standards</a:t>
            </a:r>
          </a:p>
          <a:p>
            <a:r>
              <a:rPr lang="en-US" sz="900" dirty="0">
                <a:solidFill>
                  <a:srgbClr val="FFFF00"/>
                </a:solidFill>
              </a:rPr>
              <a:t>Analytics</a:t>
            </a:r>
            <a:r>
              <a:rPr lang="en-US" sz="900" dirty="0"/>
              <a:t>: more data, both from the LMS itself and from integrated tools</a:t>
            </a:r>
          </a:p>
          <a:p>
            <a:endParaRPr kumimoji="1" lang="ja-JP" altLang="en-US" dirty="0"/>
          </a:p>
        </p:txBody>
      </p:sp>
      <p:sp>
        <p:nvSpPr>
          <p:cNvPr id="4" name="スライド番号プレースホルダー 3"/>
          <p:cNvSpPr>
            <a:spLocks noGrp="1"/>
          </p:cNvSpPr>
          <p:nvPr>
            <p:ph type="sldNum" sz="quarter" idx="10"/>
          </p:nvPr>
        </p:nvSpPr>
        <p:spPr/>
        <p:txBody>
          <a:bodyPr/>
          <a:lstStyle/>
          <a:p>
            <a:fld id="{4D59C8BB-6AE2-2A44-87EA-A117D2705FE3}" type="slidenum">
              <a:rPr lang="en-US" smtClean="0"/>
              <a:t>21</a:t>
            </a:fld>
            <a:endParaRPr lang="en-US"/>
          </a:p>
        </p:txBody>
      </p:sp>
    </p:spTree>
    <p:extLst>
      <p:ext uri="{BB962C8B-B14F-4D97-AF65-F5344CB8AC3E}">
        <p14:creationId xmlns:p14="http://schemas.microsoft.com/office/powerpoint/2010/main" val="1754865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4383CCEF-7B3A-1E4F-8E73-E0FFDBE83D09}" type="slidenum">
              <a:rPr lang="en-US">
                <a:latin typeface="Times" charset="0"/>
              </a:rPr>
              <a:pPr/>
              <a:t>23</a:t>
            </a:fld>
            <a:endParaRPr lang="en-US" dirty="0">
              <a:latin typeface="Times" charset="0"/>
            </a:endParaRPr>
          </a:p>
        </p:txBody>
      </p:sp>
      <p:sp>
        <p:nvSpPr>
          <p:cNvPr id="40963" name="Rectangle 2"/>
          <p:cNvSpPr>
            <a:spLocks noGrp="1" noRot="1" noChangeAspect="1" noChangeArrowheads="1"/>
          </p:cNvSpPr>
          <p:nvPr>
            <p:ph type="sldImg"/>
          </p:nvPr>
        </p:nvSpPr>
        <p:spPr>
          <a:solidFill>
            <a:srgbClr val="FFFFFF"/>
          </a:solidFill>
          <a:ln/>
        </p:spPr>
      </p:sp>
      <p:sp>
        <p:nvSpPr>
          <p:cNvPr id="409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24193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weeks ago we</a:t>
            </a:r>
            <a:r>
              <a:rPr lang="en-US" baseline="0" dirty="0"/>
              <a:t> had over a foot of snow on the ground.   But now it is warming up and winter is ending</a:t>
            </a:r>
            <a:r>
              <a:rPr lang="is-IS" baseline="0" dirty="0"/>
              <a:t>….</a:t>
            </a:r>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2</a:t>
            </a:fld>
            <a:endParaRPr lang="en-US"/>
          </a:p>
        </p:txBody>
      </p:sp>
    </p:spTree>
    <p:extLst>
      <p:ext uri="{BB962C8B-B14F-4D97-AF65-F5344CB8AC3E}">
        <p14:creationId xmlns:p14="http://schemas.microsoft.com/office/powerpoint/2010/main" val="499918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Free cloud-hosted </a:t>
            </a:r>
            <a:r>
              <a:rPr lang="en-US" sz="900" dirty="0" err="1"/>
              <a:t>Apereo</a:t>
            </a:r>
            <a:r>
              <a:rPr lang="en-US" sz="900" dirty="0"/>
              <a:t> </a:t>
            </a:r>
            <a:r>
              <a:rPr lang="en-US" sz="900" dirty="0" err="1"/>
              <a:t>Tsugi</a:t>
            </a:r>
            <a:r>
              <a:rPr lang="en-US" sz="900" dirty="0"/>
              <a:t> tools</a:t>
            </a:r>
          </a:p>
          <a:p>
            <a:r>
              <a:rPr lang="en-US" sz="900" dirty="0"/>
              <a:t>IMS Integrations + Google Classroom</a:t>
            </a:r>
          </a:p>
          <a:p>
            <a:r>
              <a:rPr lang="en-US" sz="900" dirty="0"/>
              <a:t>A teacher can use it in a single course</a:t>
            </a:r>
          </a:p>
          <a:p>
            <a:r>
              <a:rPr lang="en-US" sz="900" dirty="0"/>
              <a:t>Campus IT staff can install in an LMS in all courses</a:t>
            </a:r>
          </a:p>
          <a:p>
            <a:r>
              <a:rPr lang="en-US" sz="900" dirty="0"/>
              <a:t>Developers can build and contribute apps (paid)</a:t>
            </a:r>
          </a:p>
          <a:p>
            <a:r>
              <a:rPr lang="en-US" sz="900" dirty="0"/>
              <a:t>Commercial cloud hosting is coming soon</a:t>
            </a:r>
            <a:r>
              <a:rPr lang="is-IS" sz="900" dirty="0"/>
              <a:t>…</a:t>
            </a:r>
            <a:endParaRPr lang="en-US" sz="900" dirty="0"/>
          </a:p>
          <a:p>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26</a:t>
            </a:fld>
            <a:endParaRPr lang="en-US"/>
          </a:p>
        </p:txBody>
      </p:sp>
    </p:spTree>
    <p:extLst>
      <p:ext uri="{BB962C8B-B14F-4D97-AF65-F5344CB8AC3E}">
        <p14:creationId xmlns:p14="http://schemas.microsoft.com/office/powerpoint/2010/main" val="756500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Duke</a:t>
            </a:r>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41</a:t>
            </a:fld>
            <a:endParaRPr lang="en-US"/>
          </a:p>
        </p:txBody>
      </p:sp>
    </p:spTree>
    <p:extLst>
      <p:ext uri="{BB962C8B-B14F-4D97-AF65-F5344CB8AC3E}">
        <p14:creationId xmlns:p14="http://schemas.microsoft.com/office/powerpoint/2010/main" val="1506095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towards the end of winter in the United State</a:t>
            </a:r>
            <a:r>
              <a:rPr lang="en-US" baseline="0" dirty="0"/>
              <a:t>s it is hockey playoff time including the Sakai/</a:t>
            </a:r>
            <a:r>
              <a:rPr lang="en-US" baseline="0" dirty="0" err="1"/>
              <a:t>Apereo</a:t>
            </a:r>
            <a:r>
              <a:rPr lang="en-US" baseline="0" dirty="0"/>
              <a:t> Hockey Team</a:t>
            </a:r>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3</a:t>
            </a:fld>
            <a:endParaRPr lang="en-US"/>
          </a:p>
        </p:txBody>
      </p:sp>
    </p:spTree>
    <p:extLst>
      <p:ext uri="{BB962C8B-B14F-4D97-AF65-F5344CB8AC3E}">
        <p14:creationId xmlns:p14="http://schemas.microsoft.com/office/powerpoint/2010/main" val="1829146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happen to be in first place in</a:t>
            </a:r>
            <a:r>
              <a:rPr lang="en-US" baseline="0" dirty="0"/>
              <a:t> the 50 and over league</a:t>
            </a:r>
            <a:r>
              <a:rPr lang="is-IS" baseline="0" dirty="0"/>
              <a:t>…</a:t>
            </a:r>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4</a:t>
            </a:fld>
            <a:endParaRPr lang="en-US"/>
          </a:p>
        </p:txBody>
      </p:sp>
    </p:spTree>
    <p:extLst>
      <p:ext uri="{BB962C8B-B14F-4D97-AF65-F5344CB8AC3E}">
        <p14:creationId xmlns:p14="http://schemas.microsoft.com/office/powerpoint/2010/main" val="1677651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things</a:t>
            </a:r>
            <a:r>
              <a:rPr lang="en-US" baseline="0" dirty="0"/>
              <a:t> happen as winter transitions to spring</a:t>
            </a:r>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5</a:t>
            </a:fld>
            <a:endParaRPr lang="en-US"/>
          </a:p>
        </p:txBody>
      </p:sp>
    </p:spTree>
    <p:extLst>
      <p:ext uri="{BB962C8B-B14F-4D97-AF65-F5344CB8AC3E}">
        <p14:creationId xmlns:p14="http://schemas.microsoft.com/office/powerpoint/2010/main" val="307217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Spring the</a:t>
            </a:r>
            <a:r>
              <a:rPr lang="en-US" baseline="0" dirty="0"/>
              <a:t> people at </a:t>
            </a:r>
            <a:r>
              <a:rPr lang="en-US" baseline="0" dirty="0" err="1"/>
              <a:t>eLiterate</a:t>
            </a:r>
            <a:r>
              <a:rPr lang="en-US" baseline="0" dirty="0"/>
              <a:t> publish the next version of the "Learning Management System North America Market share" – also known as the "LMS Squid Diagram".  I have been building Learning systems since 1997 – so this represents the past 20 years of my life.  I would make two observations about this diagram.  (a) over time once a company reaches 60% of the market they get disrupted, (b) since 2012 the diagram keeps predicting that there will be a major disruption to the whole marketplace "very soon now".</a:t>
            </a:r>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6</a:t>
            </a:fld>
            <a:endParaRPr lang="en-US"/>
          </a:p>
        </p:txBody>
      </p:sp>
    </p:spTree>
    <p:extLst>
      <p:ext uri="{BB962C8B-B14F-4D97-AF65-F5344CB8AC3E}">
        <p14:creationId xmlns:p14="http://schemas.microsoft.com/office/powerpoint/2010/main" val="760805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1997, every school and at times every faculty member has their own learning "web site".  He</a:t>
            </a:r>
            <a:r>
              <a:rPr lang="en-US" baseline="0" dirty="0"/>
              <a:t> had no idea what the features of a general purpose LMS should be.  The initial round of LMS companies took code from a university and commercialized it.  Even Sakai was founded to combine the efforts of four universities to make a single product we could all use.  The overall trend was moving from a lot of different systems with specialized features to fewer systems with more general features. In 2017, features are no longer the differentiator between LMS systems – it is usability and integration capability.  I think by 2025 there will be just one relevant LMS in the marketplace.  Does anyone recognize the logo?</a:t>
            </a:r>
          </a:p>
        </p:txBody>
      </p:sp>
      <p:sp>
        <p:nvSpPr>
          <p:cNvPr id="4" name="Slide Number Placeholder 3"/>
          <p:cNvSpPr>
            <a:spLocks noGrp="1"/>
          </p:cNvSpPr>
          <p:nvPr>
            <p:ph type="sldNum" sz="quarter" idx="10"/>
          </p:nvPr>
        </p:nvSpPr>
        <p:spPr/>
        <p:txBody>
          <a:bodyPr/>
          <a:lstStyle/>
          <a:p>
            <a:fld id="{4D59C8BB-6AE2-2A44-87EA-A117D2705FE3}" type="slidenum">
              <a:rPr lang="en-US" smtClean="0"/>
              <a:t>7</a:t>
            </a:fld>
            <a:endParaRPr lang="en-US"/>
          </a:p>
        </p:txBody>
      </p:sp>
    </p:spTree>
    <p:extLst>
      <p:ext uri="{BB962C8B-B14F-4D97-AF65-F5344CB8AC3E}">
        <p14:creationId xmlns:p14="http://schemas.microsoft.com/office/powerpoint/2010/main" val="1883963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a:t>
            </a:r>
            <a:r>
              <a:rPr lang="en-US" baseline="0" dirty="0"/>
              <a:t> Word Processors?  How many people 14-18 use Word regularly?  Time is on Google's side.  Google Docs is not as flexible as </a:t>
            </a:r>
            <a:r>
              <a:rPr lang="en-US" baseline="0" dirty="0" err="1"/>
              <a:t>LaTeX</a:t>
            </a:r>
            <a:r>
              <a:rPr lang="en-US" baseline="0" dirty="0"/>
              <a:t>.  Google Docs does not support business use cases as well as Microsoft Word.  No one cares.   Everyone compromises a little bit and we have a uniform solution.  No one loves it but no one really hates it either – and once it owns the market – it never changes.</a:t>
            </a:r>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8</a:t>
            </a:fld>
            <a:endParaRPr lang="en-US"/>
          </a:p>
        </p:txBody>
      </p:sp>
    </p:spTree>
    <p:extLst>
      <p:ext uri="{BB962C8B-B14F-4D97-AF65-F5344CB8AC3E}">
        <p14:creationId xmlns:p14="http://schemas.microsoft.com/office/powerpoint/2010/main" val="213301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made a feature request for Google Docs?  Have you ever been to a Google Doc's conference</a:t>
            </a:r>
            <a:r>
              <a:rPr lang="en-US" baseline="0" dirty="0"/>
              <a:t> where users prioritize new features?  Thirty years after we build the first of many LMS's, we have built the last LMS.  But teaching is always improving.   How can we innovate when our LMS vendor refuses to make even the simplest change because a product with 100% market share is by definition perfect. </a:t>
            </a:r>
            <a:endParaRPr lang="en-US" dirty="0"/>
          </a:p>
        </p:txBody>
      </p:sp>
      <p:sp>
        <p:nvSpPr>
          <p:cNvPr id="4" name="Slide Number Placeholder 3"/>
          <p:cNvSpPr>
            <a:spLocks noGrp="1"/>
          </p:cNvSpPr>
          <p:nvPr>
            <p:ph type="sldNum" sz="quarter" idx="10"/>
          </p:nvPr>
        </p:nvSpPr>
        <p:spPr/>
        <p:txBody>
          <a:bodyPr/>
          <a:lstStyle/>
          <a:p>
            <a:fld id="{4D59C8BB-6AE2-2A44-87EA-A117D2705FE3}" type="slidenum">
              <a:rPr lang="en-US" smtClean="0"/>
              <a:t>9</a:t>
            </a:fld>
            <a:endParaRPr lang="en-US"/>
          </a:p>
        </p:txBody>
      </p:sp>
    </p:spTree>
    <p:extLst>
      <p:ext uri="{BB962C8B-B14F-4D97-AF65-F5344CB8AC3E}">
        <p14:creationId xmlns:p14="http://schemas.microsoft.com/office/powerpoint/2010/main" val="508450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2F8379-9B6F-DF41-B76A-518EA8A80FB8}" type="datetime1">
              <a:rPr lang="en-US" smtClean="0"/>
              <a:t>5/7/18</a:t>
            </a:fld>
            <a:endParaRPr lang="en-US" dirty="0"/>
          </a:p>
        </p:txBody>
      </p:sp>
      <p:sp>
        <p:nvSpPr>
          <p:cNvPr id="5" name="Footer Placeholder 4"/>
          <p:cNvSpPr>
            <a:spLocks noGrp="1"/>
          </p:cNvSpPr>
          <p:nvPr>
            <p:ph type="ftr" sz="quarter" idx="11"/>
          </p:nvPr>
        </p:nvSpPr>
        <p:spPr/>
        <p:txBody>
          <a:bodyPr/>
          <a:lstStyle/>
          <a:p>
            <a:r>
              <a:rPr lang="en-US"/>
              <a:t>www.tsugi.org</a:t>
            </a:r>
            <a:endParaRPr lang="en-US" dirty="0"/>
          </a:p>
        </p:txBody>
      </p:sp>
      <p:sp>
        <p:nvSpPr>
          <p:cNvPr id="6" name="Slide Number Placeholder 5"/>
          <p:cNvSpPr>
            <a:spLocks noGrp="1"/>
          </p:cNvSpPr>
          <p:nvPr>
            <p:ph type="sldNum" sz="quarter" idx="12"/>
          </p:nvPr>
        </p:nvSpPr>
        <p:spPr>
          <a:xfrm>
            <a:off x="0" y="4869656"/>
            <a:ext cx="341506" cy="273844"/>
          </a:xfrm>
        </p:spPr>
        <p:txBody>
          <a:bodyPr/>
          <a:lstStyle>
            <a:lvl1pPr>
              <a:defRPr sz="1000">
                <a:solidFill>
                  <a:schemeClr val="bg1"/>
                </a:solidFill>
              </a:defRPr>
            </a:lvl1pPr>
          </a:lstStyle>
          <a:p>
            <a:fld id="{6D22F896-40B5-4ADD-8801-0D06FADFA09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7980FB-3511-1A44-A0F6-1E5A7D1996B9}" type="datetime1">
              <a:rPr lang="en-US" smtClean="0"/>
              <a:t>5/7/18</a:t>
            </a:fld>
            <a:endParaRPr lang="en-US" dirty="0"/>
          </a:p>
        </p:txBody>
      </p:sp>
      <p:sp>
        <p:nvSpPr>
          <p:cNvPr id="5" name="Footer Placeholder 4"/>
          <p:cNvSpPr>
            <a:spLocks noGrp="1"/>
          </p:cNvSpPr>
          <p:nvPr>
            <p:ph type="ftr" sz="quarter" idx="11"/>
          </p:nvPr>
        </p:nvSpPr>
        <p:spPr/>
        <p:txBody>
          <a:bodyPr/>
          <a:lstStyle/>
          <a:p>
            <a:r>
              <a:rPr lang="en-US"/>
              <a:t>www.tsugi.org</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18E5F7-EAD1-174A-834A-52149DE1E024}" type="datetime1">
              <a:rPr lang="en-US" smtClean="0"/>
              <a:t>5/7/18</a:t>
            </a:fld>
            <a:endParaRPr lang="en-US" dirty="0"/>
          </a:p>
        </p:txBody>
      </p:sp>
      <p:sp>
        <p:nvSpPr>
          <p:cNvPr id="5" name="Footer Placeholder 4"/>
          <p:cNvSpPr>
            <a:spLocks noGrp="1"/>
          </p:cNvSpPr>
          <p:nvPr>
            <p:ph type="ftr" sz="quarter" idx="11"/>
          </p:nvPr>
        </p:nvSpPr>
        <p:spPr/>
        <p:txBody>
          <a:bodyPr/>
          <a:lstStyle/>
          <a:p>
            <a:r>
              <a:rPr lang="en-US"/>
              <a:t>www.tsugi.org</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D7486E-DC51-5846-8EEC-AF8DD48AA564}" type="datetime1">
              <a:rPr lang="en-US" smtClean="0"/>
              <a:t>5/7/18</a:t>
            </a:fld>
            <a:endParaRPr lang="en-US" dirty="0"/>
          </a:p>
        </p:txBody>
      </p:sp>
      <p:sp>
        <p:nvSpPr>
          <p:cNvPr id="5" name="Footer Placeholder 4"/>
          <p:cNvSpPr>
            <a:spLocks noGrp="1"/>
          </p:cNvSpPr>
          <p:nvPr>
            <p:ph type="ftr" sz="quarter" idx="11"/>
          </p:nvPr>
        </p:nvSpPr>
        <p:spPr/>
        <p:txBody>
          <a:bodyPr/>
          <a:lstStyle/>
          <a:p>
            <a:r>
              <a:rPr lang="en-US"/>
              <a:t>www.tsugi.org</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CCC41B-889F-FA41-8081-E918D535461D}" type="datetime1">
              <a:rPr lang="en-US" smtClean="0"/>
              <a:t>5/7/18</a:t>
            </a:fld>
            <a:endParaRPr lang="en-US" dirty="0"/>
          </a:p>
        </p:txBody>
      </p:sp>
      <p:sp>
        <p:nvSpPr>
          <p:cNvPr id="5" name="Footer Placeholder 4"/>
          <p:cNvSpPr>
            <a:spLocks noGrp="1"/>
          </p:cNvSpPr>
          <p:nvPr>
            <p:ph type="ftr" sz="quarter" idx="11"/>
          </p:nvPr>
        </p:nvSpPr>
        <p:spPr/>
        <p:txBody>
          <a:bodyPr/>
          <a:lstStyle/>
          <a:p>
            <a:r>
              <a:rPr lang="en-US"/>
              <a:t>www.tsugi.org</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0F1654-7855-3243-B369-CC9E98D41E83}" type="datetime1">
              <a:rPr lang="en-US" smtClean="0"/>
              <a:t>5/7/18</a:t>
            </a:fld>
            <a:endParaRPr lang="en-US" dirty="0"/>
          </a:p>
        </p:txBody>
      </p:sp>
      <p:sp>
        <p:nvSpPr>
          <p:cNvPr id="6" name="Footer Placeholder 5"/>
          <p:cNvSpPr>
            <a:spLocks noGrp="1"/>
          </p:cNvSpPr>
          <p:nvPr>
            <p:ph type="ftr" sz="quarter" idx="11"/>
          </p:nvPr>
        </p:nvSpPr>
        <p:spPr/>
        <p:txBody>
          <a:bodyPr/>
          <a:lstStyle/>
          <a:p>
            <a:r>
              <a:rPr lang="en-US"/>
              <a:t>www.tsugi.org</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EB2EB5-12F8-8241-A19B-7DAD7C14CB93}" type="datetime1">
              <a:rPr lang="en-US" smtClean="0"/>
              <a:t>5/7/18</a:t>
            </a:fld>
            <a:endParaRPr lang="en-US" dirty="0"/>
          </a:p>
        </p:txBody>
      </p:sp>
      <p:sp>
        <p:nvSpPr>
          <p:cNvPr id="8" name="Footer Placeholder 7"/>
          <p:cNvSpPr>
            <a:spLocks noGrp="1"/>
          </p:cNvSpPr>
          <p:nvPr>
            <p:ph type="ftr" sz="quarter" idx="11"/>
          </p:nvPr>
        </p:nvSpPr>
        <p:spPr/>
        <p:txBody>
          <a:bodyPr/>
          <a:lstStyle/>
          <a:p>
            <a:r>
              <a:rPr lang="en-US"/>
              <a:t>www.tsugi.org</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6575D2-7E31-7149-B86A-8FA47D355D6B}" type="datetime1">
              <a:rPr lang="en-US" smtClean="0"/>
              <a:t>5/7/18</a:t>
            </a:fld>
            <a:endParaRPr lang="en-US" dirty="0"/>
          </a:p>
        </p:txBody>
      </p:sp>
      <p:sp>
        <p:nvSpPr>
          <p:cNvPr id="4" name="Footer Placeholder 3"/>
          <p:cNvSpPr>
            <a:spLocks noGrp="1"/>
          </p:cNvSpPr>
          <p:nvPr>
            <p:ph type="ftr" sz="quarter" idx="11"/>
          </p:nvPr>
        </p:nvSpPr>
        <p:spPr/>
        <p:txBody>
          <a:bodyPr/>
          <a:lstStyle/>
          <a:p>
            <a:r>
              <a:rPr lang="en-US"/>
              <a:t>www.tsugi.org</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D94AC8-25BA-B64C-9C39-3795E50A459D}" type="datetime1">
              <a:rPr lang="en-US" smtClean="0"/>
              <a:t>5/7/18</a:t>
            </a:fld>
            <a:endParaRPr lang="en-US" dirty="0"/>
          </a:p>
        </p:txBody>
      </p:sp>
      <p:sp>
        <p:nvSpPr>
          <p:cNvPr id="3" name="Footer Placeholder 2"/>
          <p:cNvSpPr>
            <a:spLocks noGrp="1"/>
          </p:cNvSpPr>
          <p:nvPr>
            <p:ph type="ftr" sz="quarter" idx="11"/>
          </p:nvPr>
        </p:nvSpPr>
        <p:spPr/>
        <p:txBody>
          <a:bodyPr/>
          <a:lstStyle/>
          <a:p>
            <a:r>
              <a:rPr lang="en-US"/>
              <a:t>www.tsugi.org</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8BA34BD-0452-E144-95D4-3CB5629F9B57}" type="datetime1">
              <a:rPr lang="en-US" smtClean="0"/>
              <a:t>5/7/18</a:t>
            </a:fld>
            <a:endParaRPr lang="en-US" dirty="0"/>
          </a:p>
        </p:txBody>
      </p:sp>
      <p:sp>
        <p:nvSpPr>
          <p:cNvPr id="6" name="Footer Placeholder 5"/>
          <p:cNvSpPr>
            <a:spLocks noGrp="1"/>
          </p:cNvSpPr>
          <p:nvPr>
            <p:ph type="ftr" sz="quarter" idx="11"/>
          </p:nvPr>
        </p:nvSpPr>
        <p:spPr/>
        <p:txBody>
          <a:bodyPr/>
          <a:lstStyle/>
          <a:p>
            <a:r>
              <a:rPr lang="en-US"/>
              <a:t>www.tsugi.org</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FC28205-0F10-5645-8783-3AD8B95D9270}" type="datetime1">
              <a:rPr lang="en-US" smtClean="0"/>
              <a:t>5/7/18</a:t>
            </a:fld>
            <a:endParaRPr lang="en-US" dirty="0"/>
          </a:p>
        </p:txBody>
      </p:sp>
      <p:sp>
        <p:nvSpPr>
          <p:cNvPr id="6" name="Footer Placeholder 5"/>
          <p:cNvSpPr>
            <a:spLocks noGrp="1"/>
          </p:cNvSpPr>
          <p:nvPr>
            <p:ph type="ftr" sz="quarter" idx="11"/>
          </p:nvPr>
        </p:nvSpPr>
        <p:spPr/>
        <p:txBody>
          <a:bodyPr/>
          <a:lstStyle/>
          <a:p>
            <a:r>
              <a:rPr lang="en-US"/>
              <a:t>www.tsugi.org</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330B748-5CA4-2647-BA3D-41C8E2ED3A1F}" type="datetime1">
              <a:rPr lang="en-US" smtClean="0"/>
              <a:t>5/7/18</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www.tsugi.org</a:t>
            </a:r>
            <a:endParaRPr lang="en-US" dirty="0"/>
          </a:p>
        </p:txBody>
      </p:sp>
      <p:sp>
        <p:nvSpPr>
          <p:cNvPr id="6" name="Slide Number Placeholder 5"/>
          <p:cNvSpPr>
            <a:spLocks noGrp="1"/>
          </p:cNvSpPr>
          <p:nvPr>
            <p:ph type="sldNum" sz="quarter" idx="4"/>
          </p:nvPr>
        </p:nvSpPr>
        <p:spPr>
          <a:xfrm>
            <a:off x="68998" y="4728584"/>
            <a:ext cx="433504" cy="307181"/>
          </a:xfrm>
          <a:prstGeom prst="rect">
            <a:avLst/>
          </a:prstGeom>
        </p:spPr>
        <p:txBody>
          <a:bodyPr vert="horz" lIns="91440" tIns="45720" rIns="91440" bIns="45720" rtlCol="0" anchor="ctr"/>
          <a:lstStyle>
            <a:lvl1pPr algn="r">
              <a:defRPr sz="9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108334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l" defTabSz="685800" rtl="0" eaLnBrk="1" latinLnBrk="0" hangingPunct="1">
        <a:lnSpc>
          <a:spcPct val="90000"/>
        </a:lnSpc>
        <a:spcBef>
          <a:spcPct val="0"/>
        </a:spcBef>
        <a:buNone/>
        <a:defRPr sz="3300" kern="1200">
          <a:solidFill>
            <a:srgbClr val="EC8000"/>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1">
              <a:lumMod val="8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1">
              <a:lumMod val="8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lumMod val="8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lumMod val="8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lumMod val="8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g"/><Relationship Id="rId6" Type="http://schemas.openxmlformats.org/officeDocument/2006/relationships/image" Target="../media/image20.jpg"/><Relationship Id="rId7" Type="http://schemas.openxmlformats.org/officeDocument/2006/relationships/image" Target="../media/image21.jpeg"/><Relationship Id="rId8" Type="http://schemas.openxmlformats.org/officeDocument/2006/relationships/image" Target="../media/image22.jpe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hyperlink" Target="http://www.imsglobal.org/" TargetMode="External"/><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9" Type="http://schemas.openxmlformats.org/officeDocument/2006/relationships/hyperlink" Target="http://www.imsglobal.org/" TargetMode="External"/><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e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g"/><Relationship Id="rId6" Type="http://schemas.openxmlformats.org/officeDocument/2006/relationships/image" Target="../media/image20.jpg"/><Relationship Id="rId7" Type="http://schemas.openxmlformats.org/officeDocument/2006/relationships/image" Target="../media/image21.jpeg"/><Relationship Id="rId8" Type="http://schemas.openxmlformats.org/officeDocument/2006/relationships/image" Target="../media/image22.jpe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jpe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jpg"/><Relationship Id="rId5" Type="http://schemas.openxmlformats.org/officeDocument/2006/relationships/image" Target="../media/image58.png"/><Relationship Id="rId6" Type="http://schemas.openxmlformats.org/officeDocument/2006/relationships/image" Target="../media/image59.jpeg"/><Relationship Id="rId7" Type="http://schemas.openxmlformats.org/officeDocument/2006/relationships/image" Target="../media/image60.png"/><Relationship Id="rId8"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 Id="rId3" Type="http://schemas.openxmlformats.org/officeDocument/2006/relationships/image" Target="../media/image71.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143000" y="443346"/>
            <a:ext cx="6858000" cy="1911928"/>
          </a:xfrm>
        </p:spPr>
        <p:txBody>
          <a:bodyPr>
            <a:noAutofit/>
          </a:bodyPr>
          <a:lstStyle/>
          <a:p>
            <a:r>
              <a:rPr lang="en-US" sz="3600" b="1" dirty="0">
                <a:solidFill>
                  <a:srgbClr val="FFC000"/>
                </a:solidFill>
              </a:rPr>
              <a:t>Standardization in </a:t>
            </a:r>
            <a:r>
              <a:rPr lang="en-US" sz="3600" b="1" dirty="0" err="1">
                <a:solidFill>
                  <a:srgbClr val="FFC000"/>
                </a:solidFill>
              </a:rPr>
              <a:t>Apereo</a:t>
            </a:r>
            <a:r>
              <a:rPr lang="en-US" sz="3600" b="1" dirty="0">
                <a:solidFill>
                  <a:srgbClr val="FFC000"/>
                </a:solidFill>
              </a:rPr>
              <a:t> and IMS to Enable Next Generation Digital Learning Ecosystem (NGDLE)</a:t>
            </a:r>
          </a:p>
        </p:txBody>
      </p:sp>
      <p:sp>
        <p:nvSpPr>
          <p:cNvPr id="3" name="Subtitle 2"/>
          <p:cNvSpPr>
            <a:spLocks noGrp="1"/>
          </p:cNvSpPr>
          <p:nvPr>
            <p:ph type="subTitle" idx="1"/>
          </p:nvPr>
        </p:nvSpPr>
        <p:spPr>
          <a:xfrm>
            <a:off x="1143000" y="2521527"/>
            <a:ext cx="6858000" cy="1537921"/>
          </a:xfrm>
        </p:spPr>
        <p:txBody>
          <a:bodyPr>
            <a:normAutofit/>
          </a:bodyPr>
          <a:lstStyle/>
          <a:p>
            <a:r>
              <a:rPr lang="en-US" sz="2000" b="1" dirty="0">
                <a:solidFill>
                  <a:schemeClr val="bg1">
                    <a:lumMod val="95000"/>
                  </a:schemeClr>
                </a:solidFill>
              </a:rPr>
              <a:t>Dr. Charles Severance</a:t>
            </a:r>
          </a:p>
          <a:p>
            <a:r>
              <a:rPr lang="en-US" sz="2000" b="1" dirty="0">
                <a:solidFill>
                  <a:schemeClr val="bg1">
                    <a:lumMod val="95000"/>
                  </a:schemeClr>
                </a:solidFill>
              </a:rPr>
              <a:t>University of Michigan School of Information</a:t>
            </a:r>
          </a:p>
          <a:p>
            <a:r>
              <a:rPr lang="en-US" sz="2000" b="1" dirty="0" err="1">
                <a:solidFill>
                  <a:schemeClr val="bg1">
                    <a:lumMod val="95000"/>
                  </a:schemeClr>
                </a:solidFill>
              </a:rPr>
              <a:t>www.tsugi.org</a:t>
            </a:r>
            <a:r>
              <a:rPr lang="en-US" sz="2000" b="1" dirty="0">
                <a:solidFill>
                  <a:schemeClr val="bg1">
                    <a:lumMod val="95000"/>
                  </a:schemeClr>
                </a:solidFill>
              </a:rPr>
              <a:t>   </a:t>
            </a:r>
            <a:r>
              <a:rPr lang="en-US" sz="2000" b="1" dirty="0" err="1">
                <a:solidFill>
                  <a:schemeClr val="bg1">
                    <a:lumMod val="95000"/>
                  </a:schemeClr>
                </a:solidFill>
              </a:rPr>
              <a:t>www.apereo.org</a:t>
            </a:r>
            <a:r>
              <a:rPr lang="en-US" sz="2000" b="1" dirty="0">
                <a:solidFill>
                  <a:schemeClr val="bg1">
                    <a:lumMod val="95000"/>
                  </a:schemeClr>
                </a:solidFill>
              </a:rPr>
              <a:t>  </a:t>
            </a:r>
            <a:r>
              <a:rPr lang="en-US" sz="2000" b="1" dirty="0" err="1">
                <a:solidFill>
                  <a:schemeClr val="bg1">
                    <a:lumMod val="95000"/>
                  </a:schemeClr>
                </a:solidFill>
              </a:rPr>
              <a:t>www.tsugicloud.org</a:t>
            </a:r>
            <a:endParaRPr lang="en-US" sz="2000" b="1" dirty="0">
              <a:solidFill>
                <a:schemeClr val="bg1">
                  <a:lumMod val="95000"/>
                </a:schemeClr>
              </a:solidFill>
            </a:endParaRPr>
          </a:p>
          <a:p>
            <a:r>
              <a:rPr lang="en-US" sz="2000" b="1" dirty="0">
                <a:solidFill>
                  <a:schemeClr val="bg1">
                    <a:lumMod val="95000"/>
                  </a:schemeClr>
                </a:solidFill>
              </a:rPr>
              <a:t>https://</a:t>
            </a:r>
            <a:r>
              <a:rPr lang="en-US" sz="2000" b="1" dirty="0" err="1">
                <a:solidFill>
                  <a:schemeClr val="bg1">
                    <a:lumMod val="95000"/>
                  </a:schemeClr>
                </a:solidFill>
              </a:rPr>
              <a:t>www.slideshare.net</a:t>
            </a:r>
            <a:r>
              <a:rPr lang="en-US" sz="2000" b="1" dirty="0">
                <a:solidFill>
                  <a:schemeClr val="bg1">
                    <a:lumMod val="95000"/>
                  </a:schemeClr>
                </a:solidFill>
              </a:rPr>
              <a:t>/csev</a:t>
            </a: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99563" y="4291097"/>
            <a:ext cx="2036313" cy="481984"/>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t="36296" b="38519"/>
          <a:stretch/>
        </p:blipFill>
        <p:spPr>
          <a:xfrm>
            <a:off x="6697980" y="4304396"/>
            <a:ext cx="2446020" cy="492828"/>
          </a:xfrm>
          <a:prstGeom prst="rect">
            <a:avLst/>
          </a:prstGeom>
        </p:spPr>
      </p:pic>
      <p:pic>
        <p:nvPicPr>
          <p:cNvPr id="9" name="Picture 8"/>
          <p:cNvPicPr>
            <a:picLocks noChangeAspect="1"/>
          </p:cNvPicPr>
          <p:nvPr/>
        </p:nvPicPr>
        <p:blipFill rotWithShape="1">
          <a:blip r:embed="rId6" cstate="screen">
            <a:extLst>
              <a:ext uri="{28A0092B-C50C-407E-A947-70E740481C1C}">
                <a14:useLocalDpi xmlns:a14="http://schemas.microsoft.com/office/drawing/2010/main"/>
              </a:ext>
            </a:extLst>
          </a:blip>
          <a:srcRect t="9158" b="3846"/>
          <a:stretch/>
        </p:blipFill>
        <p:spPr>
          <a:xfrm>
            <a:off x="370967" y="4342117"/>
            <a:ext cx="1544065" cy="504423"/>
          </a:xfrm>
          <a:prstGeom prst="rect">
            <a:avLst/>
          </a:prstGeom>
          <a:solidFill>
            <a:schemeClr val="bg1"/>
          </a:solidFill>
        </p:spPr>
      </p:pic>
      <p:sp>
        <p:nvSpPr>
          <p:cNvPr id="4" name="Slide Number Placeholder 3"/>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1950316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4900" y="0"/>
            <a:ext cx="6919895" cy="5143500"/>
          </a:xfrm>
          <a:prstGeom prst="rect">
            <a:avLst/>
          </a:prstGeom>
        </p:spPr>
      </p:pic>
    </p:spTree>
    <p:extLst>
      <p:ext uri="{BB962C8B-B14F-4D97-AF65-F5344CB8AC3E}">
        <p14:creationId xmlns:p14="http://schemas.microsoft.com/office/powerpoint/2010/main" val="1141969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4742" t="14560" r="15809" b="-1"/>
          <a:stretch/>
        </p:blipFill>
        <p:spPr>
          <a:xfrm>
            <a:off x="2220799" y="1104405"/>
            <a:ext cx="4548251" cy="2857030"/>
          </a:xfrm>
          <a:prstGeom prst="rect">
            <a:avLst/>
          </a:prstGeom>
        </p:spPr>
      </p:pic>
      <p:sp>
        <p:nvSpPr>
          <p:cNvPr id="2" name="TextBox 1"/>
          <p:cNvSpPr txBox="1"/>
          <p:nvPr/>
        </p:nvSpPr>
        <p:spPr>
          <a:xfrm>
            <a:off x="1894427" y="4144488"/>
            <a:ext cx="652743" cy="369332"/>
          </a:xfrm>
          <a:prstGeom prst="rect">
            <a:avLst/>
          </a:prstGeom>
          <a:noFill/>
        </p:spPr>
        <p:txBody>
          <a:bodyPr wrap="none" rtlCol="0">
            <a:spAutoFit/>
          </a:bodyPr>
          <a:lstStyle/>
          <a:p>
            <a:r>
              <a:rPr lang="en-US" sz="1800" dirty="0">
                <a:solidFill>
                  <a:srgbClr val="FFFF00"/>
                </a:solidFill>
              </a:rPr>
              <a:t>1997</a:t>
            </a:r>
          </a:p>
        </p:txBody>
      </p:sp>
      <p:sp>
        <p:nvSpPr>
          <p:cNvPr id="5" name="TextBox 4"/>
          <p:cNvSpPr txBox="1"/>
          <p:nvPr/>
        </p:nvSpPr>
        <p:spPr>
          <a:xfrm>
            <a:off x="6274443" y="4144488"/>
            <a:ext cx="652743" cy="369332"/>
          </a:xfrm>
          <a:prstGeom prst="rect">
            <a:avLst/>
          </a:prstGeom>
          <a:noFill/>
        </p:spPr>
        <p:txBody>
          <a:bodyPr wrap="none" rtlCol="0">
            <a:spAutoFit/>
          </a:bodyPr>
          <a:lstStyle/>
          <a:p>
            <a:r>
              <a:rPr lang="en-US" sz="1800" dirty="0">
                <a:solidFill>
                  <a:srgbClr val="FFFF00"/>
                </a:solidFill>
              </a:rPr>
              <a:t>2018</a:t>
            </a:r>
          </a:p>
        </p:txBody>
      </p:sp>
      <p:sp>
        <p:nvSpPr>
          <p:cNvPr id="3" name="Oval 2"/>
          <p:cNvSpPr/>
          <p:nvPr/>
        </p:nvSpPr>
        <p:spPr>
          <a:xfrm>
            <a:off x="1390589" y="172566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01331" y="4154396"/>
            <a:ext cx="652743" cy="369332"/>
          </a:xfrm>
          <a:prstGeom prst="rect">
            <a:avLst/>
          </a:prstGeom>
          <a:noFill/>
        </p:spPr>
        <p:txBody>
          <a:bodyPr wrap="none" rtlCol="0">
            <a:spAutoFit/>
          </a:bodyPr>
          <a:lstStyle/>
          <a:p>
            <a:r>
              <a:rPr lang="en-US" sz="1800" dirty="0">
                <a:solidFill>
                  <a:srgbClr val="FFFF00"/>
                </a:solidFill>
              </a:rPr>
              <a:t>1994</a:t>
            </a:r>
          </a:p>
        </p:txBody>
      </p:sp>
      <p:sp>
        <p:nvSpPr>
          <p:cNvPr id="8" name="Oval 7"/>
          <p:cNvSpPr/>
          <p:nvPr/>
        </p:nvSpPr>
        <p:spPr>
          <a:xfrm>
            <a:off x="1105173" y="121608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881505" y="2296680"/>
            <a:ext cx="101629" cy="106741"/>
          </a:xfrm>
          <a:prstGeom prst="ellipse">
            <a:avLst/>
          </a:prstGeom>
          <a:solidFill>
            <a:srgbClr val="047290"/>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 name="Oval 9"/>
          <p:cNvSpPr/>
          <p:nvPr/>
        </p:nvSpPr>
        <p:spPr>
          <a:xfrm>
            <a:off x="816332" y="1309683"/>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570704" y="1309682"/>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399264" y="3750914"/>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Oval 15"/>
          <p:cNvSpPr/>
          <p:nvPr/>
        </p:nvSpPr>
        <p:spPr>
          <a:xfrm>
            <a:off x="1940853" y="16603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19057" y="15706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62491" y="186822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9" name="Oval 18"/>
          <p:cNvSpPr/>
          <p:nvPr/>
        </p:nvSpPr>
        <p:spPr>
          <a:xfrm>
            <a:off x="1850650" y="132952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564177" y="1887171"/>
            <a:ext cx="101629" cy="106741"/>
          </a:xfrm>
          <a:prstGeom prst="ellipse">
            <a:avLst/>
          </a:prstGeom>
          <a:solidFill>
            <a:srgbClr val="EDA514"/>
          </a:solidFill>
          <a:ln w="19050">
            <a:solidFill>
              <a:srgbClr val="FFC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117695" y="198903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2" name="Oval 21"/>
          <p:cNvSpPr/>
          <p:nvPr/>
        </p:nvSpPr>
        <p:spPr>
          <a:xfrm>
            <a:off x="719056" y="222666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62491" y="319485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9459" y="249218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Oval 24"/>
          <p:cNvSpPr/>
          <p:nvPr/>
        </p:nvSpPr>
        <p:spPr>
          <a:xfrm>
            <a:off x="1547833" y="290135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270139" y="1397138"/>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74999" y="284874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8" name="Oval 27"/>
          <p:cNvSpPr/>
          <p:nvPr/>
        </p:nvSpPr>
        <p:spPr>
          <a:xfrm>
            <a:off x="1095676" y="153142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462548" y="2333402"/>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57216" y="231247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1" name="Oval 30"/>
          <p:cNvSpPr/>
          <p:nvPr/>
        </p:nvSpPr>
        <p:spPr>
          <a:xfrm>
            <a:off x="1830329" y="3258095"/>
            <a:ext cx="101629" cy="106741"/>
          </a:xfrm>
          <a:prstGeom prst="ellipse">
            <a:avLst/>
          </a:prstGeom>
          <a:solidFill>
            <a:srgbClr val="343399"/>
          </a:solidFill>
          <a:ln w="19050">
            <a:solidFill>
              <a:srgbClr val="0472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865184" y="2876815"/>
            <a:ext cx="101629" cy="106741"/>
          </a:xfrm>
          <a:prstGeom prst="ellipse">
            <a:avLst/>
          </a:prstGeom>
          <a:solidFill>
            <a:srgbClr val="626262"/>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415612" y="318161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4" name="Oval 33"/>
          <p:cNvSpPr/>
          <p:nvPr/>
        </p:nvSpPr>
        <p:spPr>
          <a:xfrm>
            <a:off x="630540" y="253530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47770" y="2823444"/>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57216" y="317218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7" name="Oval 36"/>
          <p:cNvSpPr/>
          <p:nvPr/>
        </p:nvSpPr>
        <p:spPr>
          <a:xfrm>
            <a:off x="770876" y="349185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339775" y="3491855"/>
            <a:ext cx="101629" cy="106741"/>
          </a:xfrm>
          <a:prstGeom prst="ellipse">
            <a:avLst/>
          </a:prstGeom>
          <a:solidFill>
            <a:srgbClr val="8F7533"/>
          </a:solidFill>
          <a:ln w="19050">
            <a:solidFill>
              <a:srgbClr val="CFAC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90203" y="379665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0" name="Oval 39"/>
          <p:cNvSpPr/>
          <p:nvPr/>
        </p:nvSpPr>
        <p:spPr>
          <a:xfrm>
            <a:off x="1814369" y="365298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1" name="Oval 40"/>
          <p:cNvSpPr/>
          <p:nvPr/>
        </p:nvSpPr>
        <p:spPr>
          <a:xfrm>
            <a:off x="1095676" y="3436070"/>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328657" y="2650569"/>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3" name="Oval 42"/>
          <p:cNvSpPr/>
          <p:nvPr/>
        </p:nvSpPr>
        <p:spPr>
          <a:xfrm>
            <a:off x="1469075" y="2076533"/>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4" name="Oval 43"/>
          <p:cNvSpPr/>
          <p:nvPr/>
        </p:nvSpPr>
        <p:spPr>
          <a:xfrm>
            <a:off x="1669717" y="154505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745469" y="2543828"/>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6" name="Oval 45"/>
          <p:cNvSpPr/>
          <p:nvPr/>
        </p:nvSpPr>
        <p:spPr>
          <a:xfrm>
            <a:off x="1731275" y="21489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3513882" y="1397138"/>
            <a:ext cx="424485" cy="328527"/>
          </a:xfrm>
          <a:prstGeom prst="straightConnector1">
            <a:avLst/>
          </a:prstGeom>
          <a:ln w="38100">
            <a:solidFill>
              <a:srgbClr val="587F2B"/>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0" idx="6"/>
          </p:cNvCxnSpPr>
          <p:nvPr/>
        </p:nvCxnSpPr>
        <p:spPr>
          <a:xfrm>
            <a:off x="1665806" y="1940542"/>
            <a:ext cx="1515641" cy="57647"/>
          </a:xfrm>
          <a:prstGeom prst="straightConnector1">
            <a:avLst/>
          </a:prstGeom>
          <a:ln w="38100">
            <a:solidFill>
              <a:srgbClr val="EDA51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2" idx="7"/>
          </p:cNvCxnSpPr>
          <p:nvPr/>
        </p:nvCxnSpPr>
        <p:spPr>
          <a:xfrm flipV="1">
            <a:off x="1951930" y="2553709"/>
            <a:ext cx="664978" cy="338738"/>
          </a:xfrm>
          <a:prstGeom prst="straightConnector1">
            <a:avLst/>
          </a:prstGeom>
          <a:ln w="38100">
            <a:solidFill>
              <a:srgbClr val="62626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1" idx="6"/>
          </p:cNvCxnSpPr>
          <p:nvPr/>
        </p:nvCxnSpPr>
        <p:spPr>
          <a:xfrm flipV="1">
            <a:off x="1931958" y="3166986"/>
            <a:ext cx="656622" cy="144480"/>
          </a:xfrm>
          <a:prstGeom prst="straightConnector1">
            <a:avLst/>
          </a:prstGeom>
          <a:ln w="38100">
            <a:solidFill>
              <a:srgbClr val="343399"/>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8" idx="6"/>
          </p:cNvCxnSpPr>
          <p:nvPr/>
        </p:nvCxnSpPr>
        <p:spPr>
          <a:xfrm flipV="1">
            <a:off x="1441404" y="3306662"/>
            <a:ext cx="1228967" cy="238564"/>
          </a:xfrm>
          <a:prstGeom prst="straightConnector1">
            <a:avLst/>
          </a:prstGeom>
          <a:ln w="38100">
            <a:solidFill>
              <a:srgbClr val="8F7533"/>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73379" y="330142"/>
            <a:ext cx="1532792" cy="646331"/>
          </a:xfrm>
          <a:prstGeom prst="rect">
            <a:avLst/>
          </a:prstGeom>
          <a:noFill/>
        </p:spPr>
        <p:txBody>
          <a:bodyPr wrap="none" rtlCol="0">
            <a:spAutoFit/>
          </a:bodyPr>
          <a:lstStyle/>
          <a:p>
            <a:pPr algn="ctr"/>
            <a:r>
              <a:rPr lang="en-US" sz="1800" dirty="0">
                <a:solidFill>
                  <a:srgbClr val="FFFF00"/>
                </a:solidFill>
              </a:rPr>
              <a:t>Innovation</a:t>
            </a:r>
          </a:p>
          <a:p>
            <a:pPr algn="ctr"/>
            <a:r>
              <a:rPr lang="en-US" sz="1800" dirty="0">
                <a:solidFill>
                  <a:srgbClr val="FFFF00"/>
                </a:solidFill>
              </a:rPr>
              <a:t>Independence</a:t>
            </a:r>
          </a:p>
        </p:txBody>
      </p:sp>
      <p:sp>
        <p:nvSpPr>
          <p:cNvPr id="67" name="TextBox 66"/>
          <p:cNvSpPr txBox="1"/>
          <p:nvPr/>
        </p:nvSpPr>
        <p:spPr>
          <a:xfrm>
            <a:off x="3938367" y="453582"/>
            <a:ext cx="1388265" cy="369332"/>
          </a:xfrm>
          <a:prstGeom prst="rect">
            <a:avLst/>
          </a:prstGeom>
          <a:noFill/>
        </p:spPr>
        <p:txBody>
          <a:bodyPr wrap="none" rtlCol="0">
            <a:spAutoFit/>
          </a:bodyPr>
          <a:lstStyle/>
          <a:p>
            <a:pPr algn="ctr"/>
            <a:r>
              <a:rPr lang="en-US" sz="1800">
                <a:solidFill>
                  <a:srgbClr val="FFFF00"/>
                </a:solidFill>
              </a:rPr>
              <a:t>Many -&gt; Few</a:t>
            </a:r>
            <a:endParaRPr lang="en-US" sz="1800" dirty="0">
              <a:solidFill>
                <a:srgbClr val="FFFF00"/>
              </a:solidFill>
            </a:endParaRPr>
          </a:p>
        </p:txBody>
      </p:sp>
      <p:sp>
        <p:nvSpPr>
          <p:cNvPr id="70" name="TextBox 69"/>
          <p:cNvSpPr txBox="1"/>
          <p:nvPr/>
        </p:nvSpPr>
        <p:spPr>
          <a:xfrm>
            <a:off x="7716108" y="414238"/>
            <a:ext cx="1160959" cy="646331"/>
          </a:xfrm>
          <a:prstGeom prst="rect">
            <a:avLst/>
          </a:prstGeom>
          <a:noFill/>
        </p:spPr>
        <p:txBody>
          <a:bodyPr wrap="none" rtlCol="0">
            <a:spAutoFit/>
          </a:bodyPr>
          <a:lstStyle/>
          <a:p>
            <a:pPr algn="r"/>
            <a:r>
              <a:rPr lang="en-US" sz="1800" dirty="0">
                <a:solidFill>
                  <a:srgbClr val="FFFF00"/>
                </a:solidFill>
              </a:rPr>
              <a:t>App Store</a:t>
            </a:r>
          </a:p>
          <a:p>
            <a:pPr algn="r"/>
            <a:r>
              <a:rPr lang="en-US" sz="1800" dirty="0">
                <a:solidFill>
                  <a:srgbClr val="FFFF00"/>
                </a:solidFill>
              </a:rPr>
              <a:t>Ecosystem</a:t>
            </a:r>
          </a:p>
        </p:txBody>
      </p:sp>
      <p:sp>
        <p:nvSpPr>
          <p:cNvPr id="54" name="TextBox 53"/>
          <p:cNvSpPr txBox="1"/>
          <p:nvPr/>
        </p:nvSpPr>
        <p:spPr>
          <a:xfrm>
            <a:off x="8224324" y="4144488"/>
            <a:ext cx="652743" cy="369332"/>
          </a:xfrm>
          <a:prstGeom prst="rect">
            <a:avLst/>
          </a:prstGeom>
          <a:noFill/>
        </p:spPr>
        <p:txBody>
          <a:bodyPr wrap="none" rtlCol="0">
            <a:spAutoFit/>
          </a:bodyPr>
          <a:lstStyle/>
          <a:p>
            <a:r>
              <a:rPr lang="en-US" sz="1800" dirty="0">
                <a:solidFill>
                  <a:srgbClr val="FFFF00"/>
                </a:solidFill>
              </a:rPr>
              <a:t>2025</a:t>
            </a:r>
          </a:p>
        </p:txBody>
      </p:sp>
      <p:sp>
        <p:nvSpPr>
          <p:cNvPr id="58" name="Oval 57"/>
          <p:cNvSpPr/>
          <p:nvPr/>
        </p:nvSpPr>
        <p:spPr>
          <a:xfrm>
            <a:off x="6872813" y="1276154"/>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226251" y="1355341"/>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934859" y="158476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300762" y="1743849"/>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985998" y="1944818"/>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7282756" y="204972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7459927" y="138289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7417579" y="2243309"/>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7693114" y="1699328"/>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7920717" y="181485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7814233" y="2262908"/>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6882462" y="2251500"/>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8785656" y="271366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6861897" y="260201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7404317" y="274124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6995553" y="309532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7593852" y="207368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8395340" y="269553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7774055" y="2638324"/>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8499880" y="3618151"/>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7725900" y="3319203"/>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6680807" y="1709421"/>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6613342" y="194584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6544194" y="3379044"/>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6629993" y="155520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6717984" y="2123064"/>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6527178" y="2423738"/>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6714971" y="283907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505946" y="254018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095214" y="3124073"/>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7525084" y="298355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6927870" y="341404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7528032" y="326583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8077703" y="2464649"/>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8062742" y="2823014"/>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8450836" y="310266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8008397" y="335687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8160797" y="350927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8006206" y="127151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8319163" y="134376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8004949" y="151731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8248680" y="1738650"/>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8041935" y="2120113"/>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8435599" y="159258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8668037" y="151071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8832578" y="1240428"/>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8574895" y="1911250"/>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7656628" y="3564780"/>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7167275" y="2479618"/>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8789326" y="3058693"/>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8552147" y="284798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8653776" y="328205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8420792" y="338709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7832432" y="3068809"/>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7832432" y="3701683"/>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060265" y="2829670"/>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7161626" y="3417253"/>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8766595" y="346454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7262937" y="316257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7364566" y="359664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6944738" y="365327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8972837" y="181551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8" name="Picture 1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75197" y="2068583"/>
            <a:ext cx="609600" cy="520078"/>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1978021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562" y="0"/>
            <a:ext cx="6415871" cy="5143500"/>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07045" y="866774"/>
            <a:ext cx="5296527" cy="4016697"/>
          </a:xfrm>
          <a:prstGeom prst="rect">
            <a:avLst/>
          </a:prstGeom>
          <a:ln w="38100">
            <a:solidFill>
              <a:srgbClr val="00B5FF"/>
            </a:solidFill>
          </a:ln>
        </p:spPr>
      </p:pic>
      <p:sp>
        <p:nvSpPr>
          <p:cNvPr id="2" name="Slide Number Placeholder 1"/>
          <p:cNvSpPr>
            <a:spLocks noGrp="1"/>
          </p:cNvSpPr>
          <p:nvPr>
            <p:ph type="sldNum" sz="quarter" idx="12"/>
          </p:nvPr>
        </p:nvSpPr>
        <p:spPr/>
        <p:txBody>
          <a:bodyPr/>
          <a:lstStyle/>
          <a:p>
            <a:fld id="{6D22F896-40B5-4ADD-8801-0D06FADFA095}" type="slidenum">
              <a:rPr lang="en-US" smtClean="0"/>
              <a:t>12</a:t>
            </a:fld>
            <a:endParaRPr lang="en-US" dirty="0"/>
          </a:p>
        </p:txBody>
      </p:sp>
      <p:sp>
        <p:nvSpPr>
          <p:cNvPr id="3" name="TextBox 2"/>
          <p:cNvSpPr txBox="1"/>
          <p:nvPr/>
        </p:nvSpPr>
        <p:spPr>
          <a:xfrm>
            <a:off x="7203688" y="283346"/>
            <a:ext cx="1373838" cy="300082"/>
          </a:xfrm>
          <a:prstGeom prst="rect">
            <a:avLst/>
          </a:prstGeom>
          <a:noFill/>
        </p:spPr>
        <p:txBody>
          <a:bodyPr wrap="none" rtlCol="0">
            <a:spAutoFit/>
          </a:bodyPr>
          <a:lstStyle/>
          <a:p>
            <a:r>
              <a:rPr lang="en-US" dirty="0">
                <a:solidFill>
                  <a:srgbClr val="FFFF00"/>
                </a:solidFill>
              </a:rPr>
              <a:t>Peeking ahead</a:t>
            </a:r>
            <a:r>
              <a:rPr lang="is-IS" dirty="0">
                <a:solidFill>
                  <a:srgbClr val="FFFF00"/>
                </a:solidFill>
              </a:rPr>
              <a:t>….</a:t>
            </a:r>
            <a:endParaRPr lang="en-US" dirty="0">
              <a:solidFill>
                <a:srgbClr val="FFFF00"/>
              </a:solidFill>
            </a:endParaRPr>
          </a:p>
        </p:txBody>
      </p:sp>
    </p:spTree>
    <p:extLst>
      <p:ext uri="{BB962C8B-B14F-4D97-AF65-F5344CB8AC3E}">
        <p14:creationId xmlns:p14="http://schemas.microsoft.com/office/powerpoint/2010/main" val="1774518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p:cNvSpPr>
            <a:spLocks noGrp="1"/>
          </p:cNvSpPr>
          <p:nvPr>
            <p:ph type="title"/>
          </p:nvPr>
        </p:nvSpPr>
        <p:spPr>
          <a:xfrm>
            <a:off x="838200" y="285750"/>
            <a:ext cx="7848600" cy="857250"/>
          </a:xfrm>
        </p:spPr>
        <p:txBody>
          <a:bodyPr>
            <a:noAutofit/>
          </a:bodyPr>
          <a:lstStyle/>
          <a:p>
            <a:r>
              <a:rPr lang="en-US" dirty="0">
                <a:solidFill>
                  <a:schemeClr val="bg1"/>
                </a:solidFill>
              </a:rPr>
              <a:t>March 6, 2008</a:t>
            </a:r>
            <a:br>
              <a:rPr lang="en-US" dirty="0">
                <a:solidFill>
                  <a:schemeClr val="bg1"/>
                </a:solidFill>
              </a:rPr>
            </a:br>
            <a:r>
              <a:rPr lang="en-US" dirty="0">
                <a:solidFill>
                  <a:schemeClr val="bg1"/>
                </a:solidFill>
              </a:rPr>
              <a:t>iPhone SDK Press Conference</a:t>
            </a:r>
          </a:p>
        </p:txBody>
      </p:sp>
      <p:pic>
        <p:nvPicPr>
          <p:cNvPr id="7" name="Picture 6" descr="apple-sdk-001.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05600" y="3929842"/>
            <a:ext cx="2438400" cy="1213658"/>
          </a:xfrm>
          <a:prstGeom prst="rect">
            <a:avLst/>
          </a:prstGeom>
        </p:spPr>
      </p:pic>
      <p:pic>
        <p:nvPicPr>
          <p:cNvPr id="8" name="Picture 7" descr="apple-sdk-152.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3400" y="3917200"/>
            <a:ext cx="2463800" cy="1226300"/>
          </a:xfrm>
          <a:prstGeom prst="rect">
            <a:avLst/>
          </a:prstGeom>
        </p:spPr>
      </p:pic>
      <p:pic>
        <p:nvPicPr>
          <p:cNvPr id="9" name="Picture 8" descr="apple-sdk-078.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28160" y="1257300"/>
            <a:ext cx="5052166" cy="2514600"/>
          </a:xfrm>
          <a:prstGeom prst="rect">
            <a:avLst/>
          </a:prstGeom>
        </p:spPr>
      </p:pic>
      <p:pic>
        <p:nvPicPr>
          <p:cNvPr id="4" name="Picture 3" descr="apple-sdk-036.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1200150"/>
            <a:ext cx="5588000" cy="2781300"/>
          </a:xfrm>
          <a:prstGeom prst="rect">
            <a:avLst/>
          </a:prstGeom>
        </p:spPr>
      </p:pic>
      <p:pic>
        <p:nvPicPr>
          <p:cNvPr id="14" name="Picture 13" descr="apple-sdk-135.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3967768"/>
            <a:ext cx="2362200" cy="1175732"/>
          </a:xfrm>
          <a:prstGeom prst="rect">
            <a:avLst/>
          </a:prstGeom>
        </p:spPr>
      </p:pic>
      <p:pic>
        <p:nvPicPr>
          <p:cNvPr id="17" name="Picture 16" descr="apple-sdk-062.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62200" y="3967722"/>
            <a:ext cx="2247474" cy="1118629"/>
          </a:xfrm>
          <a:prstGeom prst="rect">
            <a:avLst/>
          </a:prstGeom>
        </p:spPr>
      </p:pic>
      <p:pic>
        <p:nvPicPr>
          <p:cNvPr id="2" name="Picture 1" descr="Screen Shot 2014-01-31 at 10.15.43 PM.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0" y="228600"/>
            <a:ext cx="9144000" cy="3531302"/>
          </a:xfrm>
          <a:prstGeom prst="rect">
            <a:avLst/>
          </a:prstGeom>
        </p:spPr>
      </p:pic>
      <p:sp>
        <p:nvSpPr>
          <p:cNvPr id="3" name="Slide Number Placeholder 2"/>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1109481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The Standards Are Ready</a:t>
            </a:r>
          </a:p>
        </p:txBody>
      </p:sp>
      <p:sp>
        <p:nvSpPr>
          <p:cNvPr id="5" name="Subtitle 4"/>
          <p:cNvSpPr>
            <a:spLocks noGrp="1"/>
          </p:cNvSpPr>
          <p:nvPr>
            <p:ph type="subTitle" idx="1"/>
          </p:nvPr>
        </p:nvSpPr>
        <p:spPr/>
        <p:txBody>
          <a:bodyPr/>
          <a:lstStyle/>
          <a:p>
            <a:endParaRPr lang="en-US"/>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14046" y="4137660"/>
            <a:ext cx="2835643" cy="756406"/>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1150358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graphicFrame>
        <p:nvGraphicFramePr>
          <p:cNvPr id="2" name="Diagram 1"/>
          <p:cNvGraphicFramePr/>
          <p:nvPr>
            <p:extLst>
              <p:ext uri="{D42A27DB-BD31-4B8C-83A1-F6EECF244321}">
                <p14:modId xmlns:p14="http://schemas.microsoft.com/office/powerpoint/2010/main" val="139583"/>
              </p:ext>
            </p:extLst>
          </p:nvPr>
        </p:nvGraphicFramePr>
        <p:xfrm>
          <a:off x="3333946" y="24751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575035" y="717194"/>
            <a:ext cx="3610466" cy="2677656"/>
          </a:xfrm>
          <a:prstGeom prst="rect">
            <a:avLst/>
          </a:prstGeom>
          <a:noFill/>
        </p:spPr>
        <p:txBody>
          <a:bodyPr wrap="square" rtlCol="0">
            <a:spAutoFit/>
          </a:bodyPr>
          <a:lstStyle/>
          <a:p>
            <a:r>
              <a:rPr lang="en-US" sz="2400" b="1" dirty="0">
                <a:solidFill>
                  <a:schemeClr val="bg1">
                    <a:lumMod val="85000"/>
                  </a:schemeClr>
                </a:solidFill>
              </a:rPr>
              <a:t>IMS DEEP LINKING® FILLS THE GAPS AND </a:t>
            </a:r>
            <a:r>
              <a:rPr lang="en-US" sz="2400" b="1" dirty="0">
                <a:solidFill>
                  <a:srgbClr val="EC8000"/>
                </a:solidFill>
              </a:rPr>
              <a:t>MAKES CONNECTIONS</a:t>
            </a:r>
            <a:r>
              <a:rPr lang="en-US" sz="2400" b="1" dirty="0">
                <a:solidFill>
                  <a:schemeClr val="bg1">
                    <a:lumMod val="85000"/>
                  </a:schemeClr>
                </a:solidFill>
              </a:rPr>
              <a:t> BETWEEN IMS LEARNING TOOLS INTEROPERABILITY® AND IMS COMMON CARTRIDGE®.</a:t>
            </a:r>
          </a:p>
        </p:txBody>
      </p:sp>
      <p:sp>
        <p:nvSpPr>
          <p:cNvPr id="5" name="Rectangle 4"/>
          <p:cNvSpPr/>
          <p:nvPr/>
        </p:nvSpPr>
        <p:spPr>
          <a:xfrm>
            <a:off x="2209786" y="4595688"/>
            <a:ext cx="7517877" cy="276999"/>
          </a:xfrm>
          <a:prstGeom prst="rect">
            <a:avLst/>
          </a:prstGeom>
        </p:spPr>
        <p:txBody>
          <a:bodyPr wrap="square">
            <a:spAutoFit/>
          </a:bodyPr>
          <a:lstStyle/>
          <a:p>
            <a:r>
              <a:rPr lang="en-US" sz="1200" dirty="0">
                <a:solidFill>
                  <a:schemeClr val="bg1">
                    <a:lumMod val="85000"/>
                  </a:schemeClr>
                </a:solidFill>
              </a:rPr>
              <a:t>LTI®, CC®, and Deep Linking® are trademarks of IMS Global Learning Consortium, Inc. (</a:t>
            </a:r>
            <a:r>
              <a:rPr lang="en-US" sz="1200" dirty="0">
                <a:solidFill>
                  <a:schemeClr val="bg1">
                    <a:lumMod val="85000"/>
                  </a:schemeClr>
                </a:solidFill>
                <a:hlinkClick r:id="rId8"/>
              </a:rPr>
              <a:t>www.imsglobal.org</a:t>
            </a:r>
            <a:r>
              <a:rPr lang="en-US" sz="1200" dirty="0">
                <a:solidFill>
                  <a:schemeClr val="bg1">
                    <a:lumMod val="85000"/>
                  </a:schemeClr>
                </a:solidFill>
              </a:rPr>
              <a:t>)</a:t>
            </a:r>
          </a:p>
        </p:txBody>
      </p:sp>
      <p:sp>
        <p:nvSpPr>
          <p:cNvPr id="6" name="Slide Number Placeholder 5"/>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1566457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graphicFrame>
        <p:nvGraphicFramePr>
          <p:cNvPr id="2" name="Diagram 1"/>
          <p:cNvGraphicFramePr/>
          <p:nvPr>
            <p:extLst/>
          </p:nvPr>
        </p:nvGraphicFramePr>
        <p:xfrm>
          <a:off x="3333946" y="247519"/>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a:off x="375478" y="1379774"/>
            <a:ext cx="4052957" cy="1569660"/>
          </a:xfrm>
          <a:prstGeom prst="rect">
            <a:avLst/>
          </a:prstGeom>
          <a:noFill/>
        </p:spPr>
        <p:txBody>
          <a:bodyPr wrap="square" rtlCol="0">
            <a:spAutoFit/>
          </a:bodyPr>
          <a:lstStyle/>
          <a:p>
            <a:r>
              <a:rPr lang="en-US" altLang="ja-JP" sz="2400" b="1" dirty="0">
                <a:solidFill>
                  <a:schemeClr val="bg1">
                    <a:lumMod val="85000"/>
                  </a:schemeClr>
                </a:solidFill>
              </a:rPr>
              <a:t>IMS DEEP LINKING® </a:t>
            </a:r>
            <a:r>
              <a:rPr lang="ja-JP" altLang="en-US" sz="2400" b="1" dirty="0">
                <a:solidFill>
                  <a:schemeClr val="bg1">
                    <a:lumMod val="85000"/>
                  </a:schemeClr>
                </a:solidFill>
              </a:rPr>
              <a:t>は、</a:t>
            </a:r>
            <a:r>
              <a:rPr lang="en-US" altLang="ja-JP" sz="2400" b="1" dirty="0">
                <a:solidFill>
                  <a:schemeClr val="bg1">
                    <a:lumMod val="85000"/>
                  </a:schemeClr>
                </a:solidFill>
              </a:rPr>
              <a:t>IMS</a:t>
            </a:r>
            <a:r>
              <a:rPr lang="ja-JP" altLang="en-US" sz="2400" b="1" dirty="0">
                <a:solidFill>
                  <a:schemeClr val="bg1">
                    <a:lumMod val="85000"/>
                  </a:schemeClr>
                </a:solidFill>
              </a:rPr>
              <a:t> </a:t>
            </a:r>
            <a:r>
              <a:rPr lang="en-US" altLang="ja-JP" sz="2400" b="1" dirty="0">
                <a:solidFill>
                  <a:schemeClr val="bg1">
                    <a:lumMod val="85000"/>
                  </a:schemeClr>
                </a:solidFill>
              </a:rPr>
              <a:t>LTI®</a:t>
            </a:r>
            <a:r>
              <a:rPr lang="ja-JP" altLang="en-US" sz="2400" b="1" dirty="0">
                <a:solidFill>
                  <a:schemeClr val="bg1">
                    <a:lumMod val="85000"/>
                  </a:schemeClr>
                </a:solidFill>
              </a:rPr>
              <a:t>と</a:t>
            </a:r>
            <a:r>
              <a:rPr lang="en-US" altLang="ja-JP" sz="2400" b="1" dirty="0">
                <a:solidFill>
                  <a:schemeClr val="bg1">
                    <a:lumMod val="85000"/>
                  </a:schemeClr>
                </a:solidFill>
              </a:rPr>
              <a:t> IMS</a:t>
            </a:r>
            <a:r>
              <a:rPr lang="ja-JP" altLang="en-US" sz="2400" b="1" dirty="0">
                <a:solidFill>
                  <a:schemeClr val="bg1">
                    <a:lumMod val="85000"/>
                  </a:schemeClr>
                </a:solidFill>
              </a:rPr>
              <a:t> </a:t>
            </a:r>
            <a:r>
              <a:rPr lang="en-US" altLang="ja-JP" sz="2400" b="1" dirty="0">
                <a:solidFill>
                  <a:schemeClr val="bg1">
                    <a:lumMod val="85000"/>
                  </a:schemeClr>
                </a:solidFill>
              </a:rPr>
              <a:t>Common </a:t>
            </a:r>
            <a:r>
              <a:rPr lang="en-US" altLang="ja-JP" sz="2400" b="1" dirty="0" smtClean="0">
                <a:solidFill>
                  <a:schemeClr val="bg1">
                    <a:lumMod val="85000"/>
                  </a:schemeClr>
                </a:solidFill>
              </a:rPr>
              <a:t>Cartridge</a:t>
            </a:r>
            <a:r>
              <a:rPr lang="en-US" altLang="ja-JP" sz="2400" b="1" dirty="0">
                <a:solidFill>
                  <a:schemeClr val="bg1">
                    <a:lumMod val="85000"/>
                  </a:schemeClr>
                </a:solidFill>
              </a:rPr>
              <a:t>®</a:t>
            </a:r>
            <a:r>
              <a:rPr lang="ja-JP" altLang="en-US" sz="2400" b="1" dirty="0">
                <a:solidFill>
                  <a:schemeClr val="bg1">
                    <a:lumMod val="85000"/>
                  </a:schemeClr>
                </a:solidFill>
              </a:rPr>
              <a:t>を接続し、ギャップを埋めます。</a:t>
            </a:r>
            <a:endParaRPr lang="en-US" sz="2400" b="1" dirty="0">
              <a:solidFill>
                <a:schemeClr val="bg1">
                  <a:lumMod val="85000"/>
                </a:schemeClr>
              </a:solidFill>
            </a:endParaRPr>
          </a:p>
        </p:txBody>
      </p:sp>
      <p:sp>
        <p:nvSpPr>
          <p:cNvPr id="5" name="Rectangle 4"/>
          <p:cNvSpPr/>
          <p:nvPr/>
        </p:nvSpPr>
        <p:spPr>
          <a:xfrm>
            <a:off x="2209786" y="4595688"/>
            <a:ext cx="7517877" cy="276999"/>
          </a:xfrm>
          <a:prstGeom prst="rect">
            <a:avLst/>
          </a:prstGeom>
        </p:spPr>
        <p:txBody>
          <a:bodyPr wrap="square">
            <a:spAutoFit/>
          </a:bodyPr>
          <a:lstStyle/>
          <a:p>
            <a:r>
              <a:rPr lang="en-US" sz="1200" dirty="0">
                <a:solidFill>
                  <a:schemeClr val="bg1">
                    <a:lumMod val="85000"/>
                  </a:schemeClr>
                </a:solidFill>
              </a:rPr>
              <a:t>LTI®, CC®, and Deep Linking® are trademarks of IMS Global Learning Consortium, Inc. (</a:t>
            </a:r>
            <a:r>
              <a:rPr lang="en-US" sz="1200" dirty="0">
                <a:solidFill>
                  <a:schemeClr val="bg1">
                    <a:lumMod val="85000"/>
                  </a:schemeClr>
                </a:solidFill>
                <a:hlinkClick r:id="rId9"/>
              </a:rPr>
              <a:t>www.imsglobal.org</a:t>
            </a:r>
            <a:r>
              <a:rPr lang="en-US" sz="1200" dirty="0">
                <a:solidFill>
                  <a:schemeClr val="bg1">
                    <a:lumMod val="85000"/>
                  </a:schemeClr>
                </a:solidFill>
              </a:rPr>
              <a:t>)</a:t>
            </a:r>
          </a:p>
        </p:txBody>
      </p:sp>
      <p:sp>
        <p:nvSpPr>
          <p:cNvPr id="6" name="Slide Number Placeholder 5"/>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053355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8102" y="445214"/>
            <a:ext cx="7886700" cy="4023122"/>
          </a:xfrm>
        </p:spPr>
        <p:txBody>
          <a:bodyPr>
            <a:normAutofit/>
          </a:bodyPr>
          <a:lstStyle/>
          <a:p>
            <a:r>
              <a:rPr lang="en-US" dirty="0"/>
              <a:t>Blackboard </a:t>
            </a:r>
          </a:p>
          <a:p>
            <a:pPr lvl="1"/>
            <a:r>
              <a:rPr lang="en-US" dirty="0"/>
              <a:t>Complete: LTI 1.1, Common Cartridge, Deep Linking</a:t>
            </a:r>
          </a:p>
          <a:p>
            <a:pPr lvl="1"/>
            <a:r>
              <a:rPr lang="en-US" dirty="0"/>
              <a:t>In Progress: Membership and Gradebook</a:t>
            </a:r>
          </a:p>
          <a:p>
            <a:r>
              <a:rPr lang="en-US" dirty="0"/>
              <a:t>Canvas</a:t>
            </a:r>
          </a:p>
          <a:p>
            <a:pPr lvl="1"/>
            <a:r>
              <a:rPr lang="en-US" dirty="0"/>
              <a:t>Complete: LTI 1.1, Common Cartridge, Deep Linking</a:t>
            </a:r>
          </a:p>
          <a:p>
            <a:pPr lvl="1"/>
            <a:r>
              <a:rPr lang="en-US" dirty="0"/>
              <a:t>In Progress: Membership and Gradebook</a:t>
            </a:r>
          </a:p>
          <a:p>
            <a:r>
              <a:rPr lang="en-US" dirty="0"/>
              <a:t>Desire2Learn</a:t>
            </a:r>
          </a:p>
          <a:p>
            <a:pPr lvl="1"/>
            <a:r>
              <a:rPr lang="en-US" dirty="0"/>
              <a:t>Complete: LTI 1.1, Common Cartridge, Deep Linking</a:t>
            </a:r>
          </a:p>
          <a:p>
            <a:pPr lvl="1"/>
            <a:r>
              <a:rPr lang="en-US" dirty="0"/>
              <a:t>In Progress: Membership and Gradebook</a:t>
            </a:r>
          </a:p>
          <a:p>
            <a:r>
              <a:rPr lang="en-US" dirty="0"/>
              <a:t>Sakai</a:t>
            </a:r>
          </a:p>
          <a:p>
            <a:pPr lvl="1"/>
            <a:r>
              <a:rPr lang="en-US" dirty="0"/>
              <a:t>Complete: LTI 1.1, Common Cartridge, Deep Linking</a:t>
            </a:r>
          </a:p>
          <a:p>
            <a:pPr lvl="1"/>
            <a:r>
              <a:rPr lang="en-US" dirty="0"/>
              <a:t>In Progress: Membership and Gradebook</a:t>
            </a:r>
          </a:p>
        </p:txBody>
      </p:sp>
      <p:sp>
        <p:nvSpPr>
          <p:cNvPr id="39" name="Oval 38"/>
          <p:cNvSpPr/>
          <p:nvPr/>
        </p:nvSpPr>
        <p:spPr>
          <a:xfrm>
            <a:off x="8511223" y="2251378"/>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8602776" y="253078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669060" y="398164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345152" y="270504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812673" y="291244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8212460" y="251265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605457" y="3497621"/>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8317000" y="3435271"/>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6704248" y="228556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6341869" y="3295463"/>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344298" y="2240858"/>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532091" y="265619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323066" y="235730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912334" y="2941193"/>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168696" y="382131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927585" y="2609364"/>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345152" y="308295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7894823" y="2281769"/>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7700366" y="2549455"/>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8267956" y="291978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7923698" y="328361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8583714" y="3448033"/>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7016253" y="2454659"/>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8606446" y="2875813"/>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602022" y="308295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8470896" y="309917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8237912" y="3204212"/>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7939506" y="3786039"/>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7598737" y="3529271"/>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6823139" y="325577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8447160" y="3824901"/>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7080057" y="297969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7181686" y="3413767"/>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6621570" y="3928276"/>
            <a:ext cx="101629" cy="106741"/>
          </a:xfrm>
          <a:prstGeom prst="ellipse">
            <a:avLst/>
          </a:prstGeom>
          <a:solidFill>
            <a:srgbClr val="018AC2"/>
          </a:solidFill>
          <a:ln w="19050">
            <a:solidFill>
              <a:srgbClr val="00B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9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32049" y="4271270"/>
            <a:ext cx="2334760" cy="622796"/>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17</a:t>
            </a:fld>
            <a:endParaRPr lang="en-US" dirty="0"/>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42283" y="501212"/>
            <a:ext cx="2060730" cy="1539138"/>
          </a:xfrm>
          <a:prstGeom prst="rect">
            <a:avLst/>
          </a:prstGeom>
        </p:spPr>
      </p:pic>
    </p:spTree>
    <p:extLst>
      <p:ext uri="{BB962C8B-B14F-4D97-AF65-F5344CB8AC3E}">
        <p14:creationId xmlns:p14="http://schemas.microsoft.com/office/powerpoint/2010/main" val="2119980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Open Source Is Ready</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00506" y="3371387"/>
            <a:ext cx="4342987" cy="1027961"/>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2066235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9044" y="273844"/>
            <a:ext cx="4456305" cy="994172"/>
          </a:xfrm>
        </p:spPr>
        <p:txBody>
          <a:bodyPr/>
          <a:lstStyle/>
          <a:p>
            <a:r>
              <a:rPr lang="en-US"/>
              <a:t>100% Open Ecosystem</a:t>
            </a:r>
            <a:endParaRPr lang="en-US" dirty="0"/>
          </a:p>
        </p:txBody>
      </p:sp>
      <p:sp>
        <p:nvSpPr>
          <p:cNvPr id="3" name="Content Placeholder 2"/>
          <p:cNvSpPr>
            <a:spLocks noGrp="1"/>
          </p:cNvSpPr>
          <p:nvPr>
            <p:ph idx="1"/>
          </p:nvPr>
        </p:nvSpPr>
        <p:spPr/>
        <p:txBody>
          <a:bodyPr>
            <a:normAutofit/>
          </a:bodyPr>
          <a:lstStyle/>
          <a:p>
            <a:r>
              <a:rPr lang="en-US" sz="2800" dirty="0"/>
              <a:t>Open LMS - Sakai </a:t>
            </a:r>
          </a:p>
          <a:p>
            <a:r>
              <a:rPr lang="en-US" sz="2800" dirty="0"/>
              <a:t>Open App Store - </a:t>
            </a:r>
            <a:r>
              <a:rPr lang="en-US" sz="2800" dirty="0" err="1"/>
              <a:t>Tsugi</a:t>
            </a:r>
            <a:r>
              <a:rPr lang="en-US" sz="2800" dirty="0"/>
              <a:t> </a:t>
            </a:r>
          </a:p>
          <a:p>
            <a:r>
              <a:rPr lang="en-US" sz="2800" dirty="0"/>
              <a:t>Open Analytics – </a:t>
            </a:r>
            <a:r>
              <a:rPr lang="en-US" sz="2800" dirty="0" err="1"/>
              <a:t>OpenLRW</a:t>
            </a:r>
            <a:r>
              <a:rPr lang="en-US" sz="2800" dirty="0"/>
              <a:t> / Open LRS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2852" y="415491"/>
            <a:ext cx="3003357" cy="710878"/>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6588035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53BB5D57-6178-4F62-B472-0312F6D95A8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5D5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t="1072" b="30584"/>
          <a:stretch/>
        </p:blipFill>
        <p:spPr>
          <a:xfrm>
            <a:off x="482600" y="482600"/>
            <a:ext cx="8178799" cy="4178299"/>
          </a:xfrm>
          <a:prstGeom prst="rect">
            <a:avLst/>
          </a:prstGeom>
        </p:spPr>
      </p:pic>
      <p:sp>
        <p:nvSpPr>
          <p:cNvPr id="12" name="Rectangle 11">
            <a:extLst>
              <a:ext uri="{FF2B5EF4-FFF2-40B4-BE49-F238E27FC236}">
                <a16:creationId xmlns="" xmlns:a16="http://schemas.microsoft.com/office/drawing/2014/main" id="{4C61BD32-7542-4D52-BA5A-3ADE869BF8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6457950" y="4767262"/>
            <a:ext cx="2057400" cy="273844"/>
          </a:xfrm>
        </p:spPr>
        <p:txBody>
          <a:bodyPr vert="horz" lIns="91440" tIns="45720" rIns="91440" bIns="45720" rtlCol="0" anchor="ctr">
            <a:normAutofit/>
          </a:bodyPr>
          <a:lstStyle/>
          <a:p>
            <a:pPr defTabSz="914400">
              <a:lnSpc>
                <a:spcPct val="90000"/>
              </a:lnSpc>
              <a:spcAft>
                <a:spcPts val="600"/>
              </a:spcAft>
            </a:pPr>
            <a:fld id="{6D22F896-40B5-4ADD-8801-0D06FADFA095}" type="slidenum">
              <a:rPr lang="en-US" sz="1200">
                <a:solidFill>
                  <a:srgbClr val="FFFFFF"/>
                </a:solidFill>
              </a:rPr>
              <a:pPr defTabSz="914400">
                <a:lnSpc>
                  <a:spcPct val="90000"/>
                </a:lnSpc>
                <a:spcAft>
                  <a:spcPts val="600"/>
                </a:spcAft>
              </a:pPr>
              <a:t>2</a:t>
            </a:fld>
            <a:endParaRPr lang="en-US" sz="1200">
              <a:solidFill>
                <a:srgbClr val="FFFFFF"/>
              </a:solidFill>
            </a:endParaRPr>
          </a:p>
        </p:txBody>
      </p:sp>
    </p:spTree>
    <p:extLst>
      <p:ext uri="{BB962C8B-B14F-4D97-AF65-F5344CB8AC3E}">
        <p14:creationId xmlns:p14="http://schemas.microsoft.com/office/powerpoint/2010/main" val="1347084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Sakai Principles</a:t>
            </a:r>
          </a:p>
        </p:txBody>
      </p:sp>
      <p:sp>
        <p:nvSpPr>
          <p:cNvPr id="3" name="Content Placeholder 2"/>
          <p:cNvSpPr>
            <a:spLocks noGrp="1"/>
          </p:cNvSpPr>
          <p:nvPr>
            <p:ph idx="1"/>
          </p:nvPr>
        </p:nvSpPr>
        <p:spPr>
          <a:xfrm>
            <a:off x="628650" y="1369219"/>
            <a:ext cx="7886700" cy="3120588"/>
          </a:xfrm>
        </p:spPr>
        <p:txBody>
          <a:bodyPr>
            <a:noAutofit/>
          </a:bodyPr>
          <a:lstStyle/>
          <a:p>
            <a:r>
              <a:rPr lang="en-US" sz="2000" dirty="0">
                <a:solidFill>
                  <a:srgbClr val="FFFF00"/>
                </a:solidFill>
              </a:rPr>
              <a:t>Lightness</a:t>
            </a:r>
            <a:r>
              <a:rPr lang="en-US" sz="2000" dirty="0"/>
              <a:t>: today’s 2.9 million lines of code is being intentionally reduced</a:t>
            </a:r>
          </a:p>
          <a:p>
            <a:r>
              <a:rPr lang="en-US" sz="2000" dirty="0">
                <a:solidFill>
                  <a:srgbClr val="FFFF00"/>
                </a:solidFill>
              </a:rPr>
              <a:t>Usability</a:t>
            </a:r>
            <a:r>
              <a:rPr lang="en-US" sz="2000" dirty="0"/>
              <a:t>: including a simple, easy-to-use, globally accessible interface</a:t>
            </a:r>
          </a:p>
          <a:p>
            <a:r>
              <a:rPr lang="en-US" sz="2000" dirty="0">
                <a:solidFill>
                  <a:srgbClr val="FFFF00"/>
                </a:solidFill>
              </a:rPr>
              <a:t>Choices</a:t>
            </a:r>
            <a:r>
              <a:rPr lang="en-US" sz="2000" dirty="0"/>
              <a:t>: in templates, layouts, and tool selection</a:t>
            </a:r>
          </a:p>
          <a:p>
            <a:r>
              <a:rPr lang="en-US" sz="2000" dirty="0">
                <a:solidFill>
                  <a:srgbClr val="FFFF00"/>
                </a:solidFill>
              </a:rPr>
              <a:t>Interoperability</a:t>
            </a:r>
            <a:r>
              <a:rPr lang="en-US" sz="2000" dirty="0"/>
              <a:t>: using our influence to build better integration standards</a:t>
            </a:r>
          </a:p>
          <a:p>
            <a:r>
              <a:rPr lang="en-US" sz="2000" dirty="0">
                <a:solidFill>
                  <a:srgbClr val="FFFF00"/>
                </a:solidFill>
              </a:rPr>
              <a:t>API coverage</a:t>
            </a:r>
            <a:r>
              <a:rPr lang="en-US" sz="2000" dirty="0"/>
              <a:t>: including all services with externally accessible APIs</a:t>
            </a:r>
          </a:p>
          <a:p>
            <a:r>
              <a:rPr lang="en-US" sz="2000" dirty="0">
                <a:solidFill>
                  <a:srgbClr val="FFFF00"/>
                </a:solidFill>
              </a:rPr>
              <a:t>Cooperation</a:t>
            </a:r>
            <a:r>
              <a:rPr lang="en-US" sz="2000" dirty="0"/>
              <a:t>: helping others to implement and use open standards</a:t>
            </a:r>
          </a:p>
          <a:p>
            <a:r>
              <a:rPr lang="en-US" sz="2000" dirty="0">
                <a:solidFill>
                  <a:srgbClr val="FFFF00"/>
                </a:solidFill>
              </a:rPr>
              <a:t>Analytics</a:t>
            </a:r>
            <a:r>
              <a:rPr lang="en-US" sz="2000" dirty="0"/>
              <a:t>: more data, both from the LMS itself and from integrated tools</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01196" y="380144"/>
            <a:ext cx="2737373" cy="778958"/>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6710504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ja-JP" altLang="en-US" sz="4000" dirty="0" smtClean="0"/>
              <a:t>基本</a:t>
            </a:r>
            <a:r>
              <a:rPr lang="ja-JP" altLang="en-US" sz="4000" dirty="0"/>
              <a:t>原則</a:t>
            </a:r>
            <a:endParaRPr lang="en-US" sz="4000" dirty="0"/>
          </a:p>
        </p:txBody>
      </p:sp>
      <p:sp>
        <p:nvSpPr>
          <p:cNvPr id="3" name="Content Placeholder 2"/>
          <p:cNvSpPr>
            <a:spLocks noGrp="1"/>
          </p:cNvSpPr>
          <p:nvPr>
            <p:ph idx="1"/>
          </p:nvPr>
        </p:nvSpPr>
        <p:spPr>
          <a:xfrm>
            <a:off x="628649" y="1517875"/>
            <a:ext cx="8109919" cy="3208724"/>
          </a:xfrm>
        </p:spPr>
        <p:txBody>
          <a:bodyPr>
            <a:noAutofit/>
          </a:bodyPr>
          <a:lstStyle/>
          <a:p>
            <a:r>
              <a:rPr lang="en-US" sz="2000" dirty="0">
                <a:solidFill>
                  <a:srgbClr val="FFFF00"/>
                </a:solidFill>
              </a:rPr>
              <a:t>Lightness</a:t>
            </a:r>
            <a:r>
              <a:rPr lang="en-US" sz="2000" dirty="0"/>
              <a:t>: </a:t>
            </a:r>
            <a:r>
              <a:rPr lang="en-US" altLang="ja-JP" sz="2000" dirty="0"/>
              <a:t>290</a:t>
            </a:r>
            <a:r>
              <a:rPr lang="ja-JP" altLang="en-US" sz="2000" dirty="0"/>
              <a:t>万行のコードを意図的に削減中</a:t>
            </a:r>
            <a:endParaRPr lang="en-US" altLang="ja-JP" sz="2000" dirty="0"/>
          </a:p>
          <a:p>
            <a:r>
              <a:rPr lang="en-US" sz="2000" dirty="0">
                <a:solidFill>
                  <a:srgbClr val="FFFF00"/>
                </a:solidFill>
              </a:rPr>
              <a:t>Usability</a:t>
            </a:r>
            <a:r>
              <a:rPr lang="en-US" sz="2000" dirty="0"/>
              <a:t>: </a:t>
            </a:r>
            <a:r>
              <a:rPr lang="ja-JP" altLang="en-US" sz="2000" dirty="0"/>
              <a:t>シンプルで使いやすいユニバーサルにアクセス可能な</a:t>
            </a:r>
            <a:endParaRPr lang="en-US" altLang="ja-JP" sz="2000" dirty="0"/>
          </a:p>
          <a:p>
            <a:pPr marL="0" indent="0">
              <a:buNone/>
            </a:pPr>
            <a:r>
              <a:rPr lang="ja-JP" altLang="ja-JP" sz="2000" dirty="0"/>
              <a:t>　</a:t>
            </a:r>
            <a:r>
              <a:rPr lang="ja-JP" altLang="en-US" sz="2000" dirty="0"/>
              <a:t>　　　</a:t>
            </a:r>
            <a:r>
              <a:rPr lang="en-US" altLang="ja-JP" sz="2000" dirty="0"/>
              <a:t>  </a:t>
            </a:r>
            <a:r>
              <a:rPr lang="ja-JP" altLang="en-US" sz="2000" dirty="0"/>
              <a:t>インターフェース</a:t>
            </a:r>
            <a:endParaRPr lang="en-US" altLang="ja-JP" sz="2000" dirty="0"/>
          </a:p>
          <a:p>
            <a:r>
              <a:rPr lang="en-US" sz="2000" dirty="0">
                <a:solidFill>
                  <a:srgbClr val="FFFF00"/>
                </a:solidFill>
              </a:rPr>
              <a:t>Choices</a:t>
            </a:r>
            <a:r>
              <a:rPr lang="en-US" sz="2000" dirty="0"/>
              <a:t>: </a:t>
            </a:r>
            <a:r>
              <a:rPr lang="ja-JP" altLang="en-US" sz="2000" dirty="0"/>
              <a:t>  テンプレート、レイアウト、およびツールの選択肢</a:t>
            </a:r>
            <a:endParaRPr lang="en-US" altLang="ja-JP" sz="2000" dirty="0"/>
          </a:p>
          <a:p>
            <a:r>
              <a:rPr lang="en-US" sz="2000" dirty="0">
                <a:solidFill>
                  <a:srgbClr val="FFFF00"/>
                </a:solidFill>
              </a:rPr>
              <a:t>Interoperability</a:t>
            </a:r>
            <a:r>
              <a:rPr lang="en-US" sz="2000" dirty="0"/>
              <a:t>: </a:t>
            </a:r>
            <a:r>
              <a:rPr lang="en-US" sz="2400" dirty="0">
                <a:solidFill>
                  <a:schemeClr val="accent2">
                    <a:lumMod val="75000"/>
                  </a:schemeClr>
                </a:solidFill>
              </a:rPr>
              <a:t>Sakai</a:t>
            </a:r>
            <a:r>
              <a:rPr lang="ja-JP" altLang="en-US" sz="2000" dirty="0"/>
              <a:t>の影響力を利用してより良い統合のための標準規格を開発</a:t>
            </a:r>
            <a:endParaRPr lang="en-US" altLang="ja-JP" sz="2000" dirty="0"/>
          </a:p>
          <a:p>
            <a:r>
              <a:rPr lang="en-US" sz="2000" dirty="0">
                <a:solidFill>
                  <a:srgbClr val="FFFF00"/>
                </a:solidFill>
              </a:rPr>
              <a:t>API coverage</a:t>
            </a:r>
            <a:r>
              <a:rPr lang="en-US" sz="2000" dirty="0"/>
              <a:t>: </a:t>
            </a:r>
            <a:r>
              <a:rPr lang="ja-JP" altLang="en-US" sz="2000" dirty="0"/>
              <a:t>すべてのサービスに対する外部からアクセス可能な</a:t>
            </a:r>
            <a:r>
              <a:rPr lang="en-US" sz="2400" dirty="0"/>
              <a:t>API</a:t>
            </a:r>
          </a:p>
          <a:p>
            <a:r>
              <a:rPr lang="en-US" sz="2000" dirty="0">
                <a:solidFill>
                  <a:srgbClr val="FFFF00"/>
                </a:solidFill>
              </a:rPr>
              <a:t>Cooperation</a:t>
            </a:r>
            <a:r>
              <a:rPr lang="en-US" sz="2000" dirty="0"/>
              <a:t>: </a:t>
            </a:r>
            <a:r>
              <a:rPr lang="ja-JP" altLang="en-US" sz="2000" dirty="0"/>
              <a:t>人々がオープンスタンダードを実装し使用する支援</a:t>
            </a:r>
            <a:endParaRPr lang="en-US" altLang="ja-JP" sz="2000" dirty="0"/>
          </a:p>
          <a:p>
            <a:r>
              <a:rPr lang="en-US" sz="2000" dirty="0">
                <a:solidFill>
                  <a:srgbClr val="FFFF00"/>
                </a:solidFill>
              </a:rPr>
              <a:t>Analytics</a:t>
            </a:r>
            <a:r>
              <a:rPr lang="en-US" sz="2000" dirty="0"/>
              <a:t>: </a:t>
            </a:r>
            <a:r>
              <a:rPr lang="ja-JP" altLang="en-US" sz="2000" dirty="0"/>
              <a:t> </a:t>
            </a:r>
            <a:r>
              <a:rPr lang="en-US" altLang="ja-JP" sz="2000" dirty="0"/>
              <a:t>LMS</a:t>
            </a:r>
            <a:r>
              <a:rPr lang="ja-JP" altLang="en-US" sz="2000" dirty="0"/>
              <a:t>自体と統合ツールの双方からより多くのデータを取得</a:t>
            </a:r>
            <a:endParaRPr lang="en-US" sz="2000"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43867" y="380143"/>
            <a:ext cx="2094701" cy="596077"/>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21</a:t>
            </a:fld>
            <a:endParaRPr lang="en-US" dirty="0"/>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2502" y="380144"/>
            <a:ext cx="2050209" cy="596077"/>
          </a:xfrm>
          <a:prstGeom prst="rect">
            <a:avLst/>
          </a:prstGeom>
        </p:spPr>
      </p:pic>
    </p:spTree>
    <p:extLst>
      <p:ext uri="{BB962C8B-B14F-4D97-AF65-F5344CB8AC3E}">
        <p14:creationId xmlns:p14="http://schemas.microsoft.com/office/powerpoint/2010/main" val="1373327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 Standards-Based Educational App Store</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t="36296" b="38519"/>
          <a:stretch/>
        </p:blipFill>
        <p:spPr>
          <a:xfrm>
            <a:off x="2438400" y="3170327"/>
            <a:ext cx="3790950" cy="763806"/>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7778941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p:cNvSpPr>
            <a:spLocks noGrp="1"/>
          </p:cNvSpPr>
          <p:nvPr>
            <p:ph type="title"/>
          </p:nvPr>
        </p:nvSpPr>
        <p:spPr>
          <a:xfrm>
            <a:off x="838200" y="285750"/>
            <a:ext cx="7848600" cy="857250"/>
          </a:xfrm>
        </p:spPr>
        <p:txBody>
          <a:bodyPr>
            <a:noAutofit/>
          </a:bodyPr>
          <a:lstStyle/>
          <a:p>
            <a:r>
              <a:rPr lang="en-US" dirty="0">
                <a:solidFill>
                  <a:schemeClr val="bg1"/>
                </a:solidFill>
              </a:rPr>
              <a:t>March 6, 2008</a:t>
            </a:r>
            <a:br>
              <a:rPr lang="en-US" dirty="0">
                <a:solidFill>
                  <a:schemeClr val="bg1"/>
                </a:solidFill>
              </a:rPr>
            </a:br>
            <a:r>
              <a:rPr lang="en-US" dirty="0">
                <a:solidFill>
                  <a:schemeClr val="bg1"/>
                </a:solidFill>
              </a:rPr>
              <a:t>iPhone SDK Press Conference</a:t>
            </a:r>
          </a:p>
        </p:txBody>
      </p:sp>
      <p:pic>
        <p:nvPicPr>
          <p:cNvPr id="7" name="Picture 6" descr="apple-sdk-001.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05600" y="3929842"/>
            <a:ext cx="2438400" cy="1213658"/>
          </a:xfrm>
          <a:prstGeom prst="rect">
            <a:avLst/>
          </a:prstGeom>
        </p:spPr>
      </p:pic>
      <p:pic>
        <p:nvPicPr>
          <p:cNvPr id="8" name="Picture 7" descr="apple-sdk-152.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3400" y="3917200"/>
            <a:ext cx="2463800" cy="1226300"/>
          </a:xfrm>
          <a:prstGeom prst="rect">
            <a:avLst/>
          </a:prstGeom>
        </p:spPr>
      </p:pic>
      <p:pic>
        <p:nvPicPr>
          <p:cNvPr id="9" name="Picture 8" descr="apple-sdk-078.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28160" y="1257300"/>
            <a:ext cx="5052166" cy="2514600"/>
          </a:xfrm>
          <a:prstGeom prst="rect">
            <a:avLst/>
          </a:prstGeom>
        </p:spPr>
      </p:pic>
      <p:pic>
        <p:nvPicPr>
          <p:cNvPr id="4" name="Picture 3" descr="apple-sdk-036.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0" y="1200150"/>
            <a:ext cx="5588000" cy="2781300"/>
          </a:xfrm>
          <a:prstGeom prst="rect">
            <a:avLst/>
          </a:prstGeom>
        </p:spPr>
      </p:pic>
      <p:pic>
        <p:nvPicPr>
          <p:cNvPr id="14" name="Picture 13" descr="apple-sdk-135.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3967768"/>
            <a:ext cx="2362200" cy="1175732"/>
          </a:xfrm>
          <a:prstGeom prst="rect">
            <a:avLst/>
          </a:prstGeom>
        </p:spPr>
      </p:pic>
      <p:pic>
        <p:nvPicPr>
          <p:cNvPr id="17" name="Picture 16" descr="apple-sdk-062.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62200" y="3967722"/>
            <a:ext cx="2247474" cy="1118629"/>
          </a:xfrm>
          <a:prstGeom prst="rect">
            <a:avLst/>
          </a:prstGeom>
        </p:spPr>
      </p:pic>
      <p:pic>
        <p:nvPicPr>
          <p:cNvPr id="2" name="Picture 1" descr="Screen Shot 2014-01-31 at 10.15.43 PM.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0" y="228600"/>
            <a:ext cx="9144000" cy="3531302"/>
          </a:xfrm>
          <a:prstGeom prst="rect">
            <a:avLst/>
          </a:prstGeom>
        </p:spPr>
      </p:pic>
      <p:sp>
        <p:nvSpPr>
          <p:cNvPr id="3" name="Slide Number Placeholder 2"/>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1037008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0562" y="0"/>
            <a:ext cx="6415871" cy="514350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07045" y="866774"/>
            <a:ext cx="5296527" cy="4016697"/>
          </a:xfrm>
          <a:prstGeom prst="rect">
            <a:avLst/>
          </a:prstGeom>
          <a:ln w="38100">
            <a:solidFill>
              <a:srgbClr val="00B5FF"/>
            </a:solidFill>
          </a:ln>
        </p:spPr>
      </p:pic>
      <p:sp>
        <p:nvSpPr>
          <p:cNvPr id="2" name="Slide Number Placeholder 1"/>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1868873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800" dirty="0"/>
              <a:t>Free cloud-hosted </a:t>
            </a:r>
            <a:r>
              <a:rPr lang="en-US" sz="2800" dirty="0" err="1"/>
              <a:t>Apereo</a:t>
            </a:r>
            <a:r>
              <a:rPr lang="en-US" sz="2800" dirty="0"/>
              <a:t> </a:t>
            </a:r>
            <a:r>
              <a:rPr lang="en-US" sz="2800" dirty="0" err="1"/>
              <a:t>Tsugi</a:t>
            </a:r>
            <a:r>
              <a:rPr lang="en-US" sz="2800" dirty="0"/>
              <a:t> tools</a:t>
            </a:r>
          </a:p>
          <a:p>
            <a:r>
              <a:rPr lang="en-US" sz="2800" dirty="0"/>
              <a:t>IMS Integrations + Google Classroom</a:t>
            </a:r>
          </a:p>
          <a:p>
            <a:r>
              <a:rPr lang="en-US" sz="2800" dirty="0"/>
              <a:t>A teacher can use it in a single course</a:t>
            </a:r>
          </a:p>
          <a:p>
            <a:r>
              <a:rPr lang="en-US" sz="2800" dirty="0"/>
              <a:t>Campus IT staff can install in an LMS in all courses</a:t>
            </a:r>
          </a:p>
          <a:p>
            <a:r>
              <a:rPr lang="en-US" sz="2800" dirty="0"/>
              <a:t>Developers can build and contribute apps (paid)</a:t>
            </a:r>
          </a:p>
          <a:p>
            <a:r>
              <a:rPr lang="en-US" sz="2800" dirty="0"/>
              <a:t>Commercial cloud hosting is coming soon</a:t>
            </a:r>
            <a:r>
              <a:rPr lang="is-IS" sz="2800" dirty="0"/>
              <a:t>…</a:t>
            </a:r>
            <a:endParaRPr lang="en-US" sz="2800" dirty="0"/>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t="36296" b="38519"/>
          <a:stretch/>
        </p:blipFill>
        <p:spPr>
          <a:xfrm>
            <a:off x="476250" y="331877"/>
            <a:ext cx="3790950" cy="763806"/>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9698183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ja-JP" altLang="en-US" sz="2800" dirty="0"/>
              <a:t>クラウドベースの </a:t>
            </a:r>
            <a:r>
              <a:rPr lang="en-US" altLang="ja-JP" sz="2800" dirty="0" err="1"/>
              <a:t>Apereo</a:t>
            </a:r>
            <a:r>
              <a:rPr lang="en-US" altLang="ja-JP" sz="2800" dirty="0"/>
              <a:t> </a:t>
            </a:r>
            <a:r>
              <a:rPr lang="en-US" altLang="ja-JP" sz="2800" dirty="0" err="1"/>
              <a:t>Tsugi</a:t>
            </a:r>
            <a:r>
              <a:rPr lang="en-US" altLang="ja-JP" sz="2800" dirty="0"/>
              <a:t> </a:t>
            </a:r>
            <a:r>
              <a:rPr lang="ja-JP" altLang="en-US" sz="2800" dirty="0"/>
              <a:t>ツール（無料）</a:t>
            </a:r>
            <a:endParaRPr lang="en-US" altLang="ja-JP" sz="2800" dirty="0"/>
          </a:p>
          <a:p>
            <a:r>
              <a:rPr lang="en-US" sz="2800" dirty="0"/>
              <a:t>IMS</a:t>
            </a:r>
            <a:r>
              <a:rPr lang="ja-JP" altLang="en-US" sz="2800" dirty="0"/>
              <a:t> 標準規格による</a:t>
            </a:r>
            <a:r>
              <a:rPr lang="en-US" sz="2800" dirty="0"/>
              <a:t> Google </a:t>
            </a:r>
            <a:r>
              <a:rPr lang="en-US" altLang="ja-JP" sz="2800" dirty="0"/>
              <a:t>Classroom </a:t>
            </a:r>
            <a:r>
              <a:rPr lang="ja-JP" altLang="en-US" sz="2800" dirty="0"/>
              <a:t>との統合</a:t>
            </a:r>
            <a:endParaRPr lang="en-US" altLang="ja-JP" sz="2800" dirty="0"/>
          </a:p>
          <a:p>
            <a:r>
              <a:rPr lang="ja-JP" altLang="en-US" sz="2800" dirty="0"/>
              <a:t>教師は自分のコース内だけでも使用可能</a:t>
            </a:r>
            <a:endParaRPr lang="en-US" altLang="ja-JP" sz="2800" dirty="0"/>
          </a:p>
          <a:p>
            <a:r>
              <a:rPr lang="ja-JP" altLang="en-US" sz="2800" dirty="0"/>
              <a:t>キャンパス</a:t>
            </a:r>
            <a:r>
              <a:rPr lang="en-US" altLang="ja-JP" sz="2800" dirty="0"/>
              <a:t>IT</a:t>
            </a:r>
            <a:r>
              <a:rPr lang="ja-JP" altLang="en-US" sz="2800" dirty="0"/>
              <a:t>スタッフは、すべてのコースで使えるよう，大学の</a:t>
            </a:r>
            <a:r>
              <a:rPr lang="en-US" altLang="ja-JP" sz="2800" dirty="0"/>
              <a:t> LMS</a:t>
            </a:r>
            <a:r>
              <a:rPr lang="ja-JP" altLang="en-US" sz="2800" dirty="0"/>
              <a:t>にインストール可能</a:t>
            </a:r>
            <a:endParaRPr lang="en-US" altLang="ja-JP" sz="2800" dirty="0"/>
          </a:p>
          <a:p>
            <a:r>
              <a:rPr lang="ja-JP" altLang="en-US" sz="2800" dirty="0"/>
              <a:t>デベロッパーはアプリを開発して貢献（有料）</a:t>
            </a:r>
            <a:endParaRPr lang="en-US" altLang="ja-JP" sz="2800" dirty="0"/>
          </a:p>
          <a:p>
            <a:r>
              <a:rPr lang="ja-JP" altLang="en-US" sz="2800" dirty="0"/>
              <a:t>商用クラウドホスティングサービスもまもなく</a:t>
            </a:r>
            <a:r>
              <a:rPr lang="en-US" altLang="ja-JP" sz="2800" dirty="0"/>
              <a:t/>
            </a:r>
            <a:br>
              <a:rPr lang="en-US" altLang="ja-JP" sz="2800" dirty="0"/>
            </a:br>
            <a:r>
              <a:rPr lang="ja-JP" altLang="en-US" sz="2800" dirty="0"/>
              <a:t>利用可能</a:t>
            </a:r>
            <a:r>
              <a:rPr lang="en-US" altLang="ja-JP" sz="2800" dirty="0"/>
              <a:t>...</a:t>
            </a:r>
            <a:endParaRPr lang="en-US" sz="2800"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t="36296" b="38519"/>
          <a:stretch/>
        </p:blipFill>
        <p:spPr>
          <a:xfrm>
            <a:off x="476250" y="331877"/>
            <a:ext cx="3790950" cy="763806"/>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1407629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7314759" cy="5143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64078" y="948690"/>
            <a:ext cx="6546849" cy="3954780"/>
          </a:xfrm>
          <a:prstGeom prst="rect">
            <a:avLst/>
          </a:prstGeom>
          <a:ln w="38100">
            <a:solidFill>
              <a:srgbClr val="00B5FF"/>
            </a:solidFill>
          </a:ln>
        </p:spPr>
      </p:pic>
      <p:sp>
        <p:nvSpPr>
          <p:cNvPr id="2" name="Slide Number Placeholder 1"/>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1632797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D22F896-40B5-4ADD-8801-0D06FADFA095}" type="slidenum">
              <a:rPr lang="en-US" smtClean="0"/>
              <a:t>28</a:t>
            </a:fld>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5750" y="1102515"/>
            <a:ext cx="5796317" cy="3853736"/>
          </a:xfrm>
          <a:prstGeom prst="rect">
            <a:avLst/>
          </a:prstGeom>
          <a:ln w="38100">
            <a:solidFill>
              <a:srgbClr val="00B5FF"/>
            </a:solidFill>
          </a:ln>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7226" y="69574"/>
            <a:ext cx="7026774" cy="5143500"/>
          </a:xfrm>
          <a:prstGeom prst="rect">
            <a:avLst/>
          </a:prstGeom>
        </p:spPr>
      </p:pic>
    </p:spTree>
    <p:extLst>
      <p:ext uri="{BB962C8B-B14F-4D97-AF65-F5344CB8AC3E}">
        <p14:creationId xmlns:p14="http://schemas.microsoft.com/office/powerpoint/2010/main" val="1055788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7026774" cy="5143500"/>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29</a:t>
            </a:fld>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87276" y="1126273"/>
            <a:ext cx="5968511" cy="3909492"/>
          </a:xfrm>
          <a:prstGeom prst="rect">
            <a:avLst/>
          </a:prstGeom>
          <a:ln w="38100">
            <a:solidFill>
              <a:srgbClr val="00B5FF"/>
            </a:solidFill>
          </a:ln>
        </p:spPr>
      </p:pic>
    </p:spTree>
    <p:extLst>
      <p:ext uri="{BB962C8B-B14F-4D97-AF65-F5344CB8AC3E}">
        <p14:creationId xmlns:p14="http://schemas.microsoft.com/office/powerpoint/2010/main" val="2131562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3454" y="1254035"/>
            <a:ext cx="1685436" cy="2107405"/>
          </a:xfrm>
          <a:prstGeom prst="rect">
            <a:avLst/>
          </a:prstGeom>
          <a:ln w="38100">
            <a:solidFill>
              <a:srgbClr val="00B5FF"/>
            </a:solidFill>
          </a:ln>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l="8450" t="11376" r="12012"/>
          <a:stretch/>
        </p:blipFill>
        <p:spPr>
          <a:xfrm>
            <a:off x="3348989" y="654781"/>
            <a:ext cx="5308563" cy="3943351"/>
          </a:xfrm>
          <a:prstGeom prst="rect">
            <a:avLst/>
          </a:prstGeom>
          <a:ln w="38100">
            <a:solidFill>
              <a:srgbClr val="00B5FF"/>
            </a:solidFill>
          </a:ln>
        </p:spPr>
      </p:pic>
      <p:sp>
        <p:nvSpPr>
          <p:cNvPr id="6" name="Rectangle 5"/>
          <p:cNvSpPr/>
          <p:nvPr/>
        </p:nvSpPr>
        <p:spPr>
          <a:xfrm>
            <a:off x="440544" y="3545627"/>
            <a:ext cx="2531256" cy="300082"/>
          </a:xfrm>
          <a:prstGeom prst="rect">
            <a:avLst/>
          </a:prstGeom>
          <a:ln w="38100">
            <a:noFill/>
          </a:ln>
        </p:spPr>
        <p:txBody>
          <a:bodyPr wrap="square">
            <a:spAutoFit/>
          </a:bodyPr>
          <a:lstStyle/>
          <a:p>
            <a:r>
              <a:rPr lang="en-US" b="1" dirty="0">
                <a:solidFill>
                  <a:srgbClr val="FFFF00"/>
                </a:solidFill>
                <a:latin typeface="Courier" charset="0"/>
                <a:ea typeface="Courier" charset="0"/>
                <a:cs typeface="Courier" charset="0"/>
              </a:rPr>
              <a:t>https://</a:t>
            </a:r>
            <a:r>
              <a:rPr lang="en-US" b="1" dirty="0" err="1">
                <a:solidFill>
                  <a:srgbClr val="FFFF00"/>
                </a:solidFill>
                <a:latin typeface="Courier" charset="0"/>
                <a:ea typeface="Courier" charset="0"/>
                <a:cs typeface="Courier" charset="0"/>
              </a:rPr>
              <a:t>goo.gl</a:t>
            </a:r>
            <a:r>
              <a:rPr lang="en-US" b="1" dirty="0">
                <a:solidFill>
                  <a:srgbClr val="FFFF00"/>
                </a:solidFill>
                <a:latin typeface="Courier" charset="0"/>
                <a:ea typeface="Courier" charset="0"/>
                <a:cs typeface="Courier" charset="0"/>
              </a:rPr>
              <a:t>/7i6GwA</a:t>
            </a:r>
          </a:p>
        </p:txBody>
      </p:sp>
      <p:sp>
        <p:nvSpPr>
          <p:cNvPr id="2" name="Slide Number Placeholder 1"/>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484470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D22F896-40B5-4ADD-8801-0D06FADFA095}" type="slidenum">
              <a:rPr lang="en-US" smtClean="0"/>
              <a:t>30</a:t>
            </a:fld>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5750" y="983833"/>
            <a:ext cx="5918628" cy="3898341"/>
          </a:xfrm>
          <a:prstGeom prst="rect">
            <a:avLst/>
          </a:prstGeom>
          <a:ln w="38100">
            <a:solidFill>
              <a:srgbClr val="00B5FF"/>
            </a:solidFill>
          </a:ln>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7226" y="0"/>
            <a:ext cx="7026774" cy="5143500"/>
          </a:xfrm>
          <a:prstGeom prst="rect">
            <a:avLst/>
          </a:prstGeom>
        </p:spPr>
      </p:pic>
    </p:spTree>
    <p:extLst>
      <p:ext uri="{BB962C8B-B14F-4D97-AF65-F5344CB8AC3E}">
        <p14:creationId xmlns:p14="http://schemas.microsoft.com/office/powerpoint/2010/main" val="848872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Architecture</a:t>
            </a:r>
          </a:p>
        </p:txBody>
      </p:sp>
      <p:sp>
        <p:nvSpPr>
          <p:cNvPr id="4" name="Rectangle 3"/>
          <p:cNvSpPr/>
          <p:nvPr/>
        </p:nvSpPr>
        <p:spPr>
          <a:xfrm>
            <a:off x="287979" y="2271943"/>
            <a:ext cx="1704814" cy="80591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Cloudflare</a:t>
            </a:r>
          </a:p>
          <a:p>
            <a:pPr algn="ctr"/>
            <a:r>
              <a:rPr lang="en-US" sz="1800" dirty="0"/>
              <a:t>CDN</a:t>
            </a:r>
          </a:p>
        </p:txBody>
      </p:sp>
      <p:sp>
        <p:nvSpPr>
          <p:cNvPr id="5" name="Rectangle 4"/>
          <p:cNvSpPr/>
          <p:nvPr/>
        </p:nvSpPr>
        <p:spPr>
          <a:xfrm>
            <a:off x="2424162" y="2271943"/>
            <a:ext cx="1704814" cy="80591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Amazon</a:t>
            </a:r>
          </a:p>
          <a:p>
            <a:pPr algn="ctr"/>
            <a:r>
              <a:rPr lang="en-US" sz="1800" dirty="0"/>
              <a:t>Load Balancer</a:t>
            </a:r>
          </a:p>
        </p:txBody>
      </p:sp>
      <p:sp>
        <p:nvSpPr>
          <p:cNvPr id="6" name="Rectangle 5"/>
          <p:cNvSpPr/>
          <p:nvPr/>
        </p:nvSpPr>
        <p:spPr>
          <a:xfrm>
            <a:off x="4776029" y="1243050"/>
            <a:ext cx="1704814" cy="80591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cloud-01</a:t>
            </a:r>
          </a:p>
        </p:txBody>
      </p:sp>
      <p:sp>
        <p:nvSpPr>
          <p:cNvPr id="7" name="Rectangle 6"/>
          <p:cNvSpPr/>
          <p:nvPr/>
        </p:nvSpPr>
        <p:spPr>
          <a:xfrm>
            <a:off x="4776029" y="2232358"/>
            <a:ext cx="1704814" cy="80591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cloud-02</a:t>
            </a:r>
          </a:p>
        </p:txBody>
      </p:sp>
      <p:sp>
        <p:nvSpPr>
          <p:cNvPr id="8" name="Rectangle 7"/>
          <p:cNvSpPr/>
          <p:nvPr/>
        </p:nvSpPr>
        <p:spPr>
          <a:xfrm>
            <a:off x="7127896" y="1237270"/>
            <a:ext cx="1704814" cy="103467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Aurora</a:t>
            </a:r>
          </a:p>
          <a:p>
            <a:pPr algn="ctr"/>
            <a:r>
              <a:rPr lang="en-US" sz="1800" dirty="0"/>
              <a:t>Database</a:t>
            </a:r>
          </a:p>
        </p:txBody>
      </p:sp>
      <p:sp>
        <p:nvSpPr>
          <p:cNvPr id="13" name="Rectangle 12"/>
          <p:cNvSpPr/>
          <p:nvPr/>
        </p:nvSpPr>
        <p:spPr>
          <a:xfrm>
            <a:off x="7127896" y="3565022"/>
            <a:ext cx="1704814" cy="66474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DynamoDB</a:t>
            </a:r>
          </a:p>
        </p:txBody>
      </p:sp>
      <p:sp>
        <p:nvSpPr>
          <p:cNvPr id="17" name="Rectangle 16"/>
          <p:cNvSpPr/>
          <p:nvPr/>
        </p:nvSpPr>
        <p:spPr>
          <a:xfrm>
            <a:off x="4776029" y="3416072"/>
            <a:ext cx="1704814" cy="80591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s-IS" sz="1800" dirty="0"/>
              <a:t>…</a:t>
            </a:r>
            <a:endParaRPr lang="en-US" sz="1800" dirty="0"/>
          </a:p>
        </p:txBody>
      </p:sp>
      <p:cxnSp>
        <p:nvCxnSpPr>
          <p:cNvPr id="527" name="Straight Connector 526"/>
          <p:cNvCxnSpPr>
            <a:stCxn id="4" idx="3"/>
            <a:endCxn id="5" idx="1"/>
          </p:cNvCxnSpPr>
          <p:nvPr/>
        </p:nvCxnSpPr>
        <p:spPr>
          <a:xfrm>
            <a:off x="1992793" y="2674899"/>
            <a:ext cx="431369" cy="0"/>
          </a:xfrm>
          <a:prstGeom prst="line">
            <a:avLst/>
          </a:prstGeom>
          <a:ln w="3810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5" idx="3"/>
            <a:endCxn id="6" idx="1"/>
          </p:cNvCxnSpPr>
          <p:nvPr/>
        </p:nvCxnSpPr>
        <p:spPr>
          <a:xfrm flipV="1">
            <a:off x="4128976" y="1646006"/>
            <a:ext cx="647053" cy="1028893"/>
          </a:xfrm>
          <a:prstGeom prst="line">
            <a:avLst/>
          </a:prstGeom>
          <a:ln w="3810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5" idx="3"/>
            <a:endCxn id="7" idx="1"/>
          </p:cNvCxnSpPr>
          <p:nvPr/>
        </p:nvCxnSpPr>
        <p:spPr>
          <a:xfrm flipV="1">
            <a:off x="4128976" y="2635314"/>
            <a:ext cx="647053" cy="39585"/>
          </a:xfrm>
          <a:prstGeom prst="line">
            <a:avLst/>
          </a:prstGeom>
          <a:ln w="3810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4" name="Straight Connector 533"/>
          <p:cNvCxnSpPr>
            <a:stCxn id="5" idx="3"/>
            <a:endCxn id="17" idx="1"/>
          </p:cNvCxnSpPr>
          <p:nvPr/>
        </p:nvCxnSpPr>
        <p:spPr>
          <a:xfrm>
            <a:off x="4128976" y="2674899"/>
            <a:ext cx="647053" cy="1144129"/>
          </a:xfrm>
          <a:prstGeom prst="line">
            <a:avLst/>
          </a:prstGeom>
          <a:ln w="3810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rot="19223437">
            <a:off x="-541326" y="136254"/>
            <a:ext cx="1681471" cy="48985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Beta</a:t>
            </a:r>
          </a:p>
        </p:txBody>
      </p:sp>
      <p:pic>
        <p:nvPicPr>
          <p:cNvPr id="21" name="Picture 20"/>
          <p:cNvPicPr>
            <a:picLocks noChangeAspect="1"/>
          </p:cNvPicPr>
          <p:nvPr/>
        </p:nvPicPr>
        <p:blipFill rotWithShape="1">
          <a:blip r:embed="rId2" cstate="screen">
            <a:extLst>
              <a:ext uri="{28A0092B-C50C-407E-A947-70E740481C1C}">
                <a14:useLocalDpi xmlns:a14="http://schemas.microsoft.com/office/drawing/2010/main"/>
              </a:ext>
            </a:extLst>
          </a:blip>
          <a:srcRect t="36296" b="38519"/>
          <a:stretch/>
        </p:blipFill>
        <p:spPr>
          <a:xfrm>
            <a:off x="418422" y="4031523"/>
            <a:ext cx="2610528" cy="525973"/>
          </a:xfrm>
          <a:prstGeom prst="rect">
            <a:avLst/>
          </a:prstGeom>
        </p:spPr>
      </p:pic>
      <p:sp>
        <p:nvSpPr>
          <p:cNvPr id="22" name="Rectangle 21"/>
          <p:cNvSpPr/>
          <p:nvPr/>
        </p:nvSpPr>
        <p:spPr>
          <a:xfrm>
            <a:off x="7127896" y="2401146"/>
            <a:ext cx="1704814" cy="103467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Elastic File</a:t>
            </a:r>
          </a:p>
          <a:p>
            <a:pPr algn="ctr"/>
            <a:r>
              <a:rPr lang="en-US" sz="1800" dirty="0"/>
              <a:t>System (EFS)</a:t>
            </a:r>
          </a:p>
        </p:txBody>
      </p:sp>
      <p:sp>
        <p:nvSpPr>
          <p:cNvPr id="9" name="Left-Right Arrow 8"/>
          <p:cNvSpPr/>
          <p:nvPr/>
        </p:nvSpPr>
        <p:spPr>
          <a:xfrm>
            <a:off x="6535764" y="2561951"/>
            <a:ext cx="537210" cy="442308"/>
          </a:xfrm>
          <a:prstGeom prst="leftRightArrow">
            <a:avLst>
              <a:gd name="adj1" fmla="val 50000"/>
              <a:gd name="adj2" fmla="val 29327"/>
            </a:avLst>
          </a:prstGeom>
          <a:solidFill>
            <a:srgbClr val="00B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572000" y="4525352"/>
            <a:ext cx="4193136" cy="369332"/>
          </a:xfrm>
          <a:prstGeom prst="rect">
            <a:avLst/>
          </a:prstGeom>
          <a:noFill/>
        </p:spPr>
        <p:txBody>
          <a:bodyPr wrap="none" rtlCol="0">
            <a:spAutoFit/>
          </a:bodyPr>
          <a:lstStyle/>
          <a:p>
            <a:r>
              <a:rPr lang="en-US" sz="1800" dirty="0" err="1">
                <a:solidFill>
                  <a:srgbClr val="FFFF00"/>
                </a:solidFill>
              </a:rPr>
              <a:t>TsugiCloud's</a:t>
            </a:r>
            <a:r>
              <a:rPr lang="en-US" sz="1800" dirty="0">
                <a:solidFill>
                  <a:srgbClr val="FFFF00"/>
                </a:solidFill>
              </a:rPr>
              <a:t> Amazon Setup is Open Source</a:t>
            </a:r>
          </a:p>
        </p:txBody>
      </p:sp>
      <p:sp>
        <p:nvSpPr>
          <p:cNvPr id="3" name="Slide Number Placeholder 2"/>
          <p:cNvSpPr>
            <a:spLocks noGrp="1"/>
          </p:cNvSpPr>
          <p:nvPr>
            <p:ph type="sldNum" sz="quarter" idx="12"/>
          </p:nvPr>
        </p:nvSpPr>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1918185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Building </a:t>
            </a:r>
            <a:r>
              <a:rPr lang="en-US" dirty="0" err="1"/>
              <a:t>Tsugi</a:t>
            </a:r>
            <a:r>
              <a:rPr lang="en-US" dirty="0"/>
              <a:t> Learning Apps</a:t>
            </a:r>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t="9158" b="3846"/>
          <a:stretch/>
        </p:blipFill>
        <p:spPr>
          <a:xfrm>
            <a:off x="3144558" y="3562350"/>
            <a:ext cx="2468587" cy="806450"/>
          </a:xfrm>
          <a:prstGeom prst="rect">
            <a:avLst/>
          </a:prstGeom>
          <a:solidFill>
            <a:schemeClr val="bg1"/>
          </a:solidFill>
        </p:spPr>
      </p:pic>
      <p:sp>
        <p:nvSpPr>
          <p:cNvPr id="3" name="Slide Number Placeholder 2"/>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1741446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3000" y="0"/>
            <a:ext cx="6858000" cy="5143500"/>
          </a:xfrm>
          <a:prstGeom prst="rect">
            <a:avLst/>
          </a:prstGeom>
        </p:spPr>
      </p:pic>
      <p:cxnSp>
        <p:nvCxnSpPr>
          <p:cNvPr id="7" name="Straight Arrow Connector 6"/>
          <p:cNvCxnSpPr/>
          <p:nvPr/>
        </p:nvCxnSpPr>
        <p:spPr>
          <a:xfrm>
            <a:off x="578734" y="266218"/>
            <a:ext cx="1203767" cy="97227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046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36340" y="590549"/>
            <a:ext cx="3668082" cy="1925093"/>
          </a:xfrm>
          <a:prstGeom prst="rect">
            <a:avLst/>
          </a:prstGeom>
          <a:ln w="38100">
            <a:solidFill>
              <a:srgbClr val="00B5FF"/>
            </a:solidFill>
          </a:ln>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911" y="2876550"/>
            <a:ext cx="4385271" cy="1560932"/>
          </a:xfrm>
          <a:prstGeom prst="rect">
            <a:avLst/>
          </a:prstGeom>
          <a:ln w="38100">
            <a:solidFill>
              <a:srgbClr val="00B5FF"/>
            </a:solidFill>
          </a:ln>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9902" y="878386"/>
            <a:ext cx="3547287" cy="971550"/>
          </a:xfrm>
          <a:prstGeom prst="rect">
            <a:avLst/>
          </a:prstGeom>
        </p:spPr>
      </p:pic>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t="9158" b="3846"/>
          <a:stretch/>
        </p:blipFill>
        <p:spPr>
          <a:xfrm>
            <a:off x="5047324" y="3067050"/>
            <a:ext cx="3557098" cy="1162050"/>
          </a:xfrm>
          <a:prstGeom prst="rect">
            <a:avLst/>
          </a:prstGeom>
          <a:solidFill>
            <a:schemeClr val="bg1"/>
          </a:solidFill>
        </p:spPr>
      </p:pic>
      <p:sp>
        <p:nvSpPr>
          <p:cNvPr id="2" name="Slide Number Placeholder 1"/>
          <p:cNvSpPr>
            <a:spLocks noGrp="1"/>
          </p:cNvSpPr>
          <p:nvPr>
            <p:ph type="sldNum" sz="quarter" idx="12"/>
          </p:nvPr>
        </p:nvSpPr>
        <p:spPr/>
        <p:txBody>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1065697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5560" y="0"/>
            <a:ext cx="7440794" cy="5143500"/>
          </a:xfrm>
          <a:prstGeom prst="rect">
            <a:avLst/>
          </a:prstGeom>
        </p:spPr>
      </p:pic>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r="8809"/>
          <a:stretch/>
        </p:blipFill>
        <p:spPr>
          <a:xfrm>
            <a:off x="2867648" y="1219546"/>
            <a:ext cx="6047752" cy="3695353"/>
          </a:xfrm>
          <a:prstGeom prst="rect">
            <a:avLst/>
          </a:prstGeom>
          <a:ln w="38100">
            <a:solidFill>
              <a:srgbClr val="00B5FF"/>
            </a:solidFill>
          </a:ln>
        </p:spPr>
      </p:pic>
      <p:sp>
        <p:nvSpPr>
          <p:cNvPr id="4" name="Slide Number Placeholder 3"/>
          <p:cNvSpPr>
            <a:spLocks noGrp="1"/>
          </p:cNvSpPr>
          <p:nvPr>
            <p:ph type="sldNum" sz="quarter" idx="12"/>
          </p:nvPr>
        </p:nvSpPr>
        <p:spPr/>
        <p:txBody>
          <a:bodyPr/>
          <a:lstStyle/>
          <a:p>
            <a:fld id="{6D22F896-40B5-4ADD-8801-0D06FADFA095}" type="slidenum">
              <a:rPr lang="en-US" smtClean="0"/>
              <a:t>35</a:t>
            </a:fld>
            <a:endParaRPr lang="en-US" dirty="0"/>
          </a:p>
        </p:txBody>
      </p:sp>
    </p:spTree>
    <p:extLst>
      <p:ext uri="{BB962C8B-B14F-4D97-AF65-F5344CB8AC3E}">
        <p14:creationId xmlns:p14="http://schemas.microsoft.com/office/powerpoint/2010/main" val="1547420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600" y="0"/>
            <a:ext cx="7152475" cy="5143500"/>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6600" y="900463"/>
            <a:ext cx="5582757" cy="3959144"/>
          </a:xfrm>
          <a:prstGeom prst="rect">
            <a:avLst/>
          </a:prstGeom>
          <a:ln w="38100">
            <a:solidFill>
              <a:srgbClr val="00B5FF"/>
            </a:solidFill>
          </a:ln>
        </p:spPr>
      </p:pic>
      <p:sp>
        <p:nvSpPr>
          <p:cNvPr id="4" name="Slide Number Placeholder 3"/>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735373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4350" y="0"/>
            <a:ext cx="7314759" cy="5143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96806" y="1324206"/>
            <a:ext cx="5465959" cy="3619500"/>
          </a:xfrm>
          <a:prstGeom prst="rect">
            <a:avLst/>
          </a:prstGeom>
          <a:ln w="38100">
            <a:solidFill>
              <a:srgbClr val="00B5FF"/>
            </a:solidFill>
          </a:ln>
        </p:spPr>
      </p:pic>
      <p:sp>
        <p:nvSpPr>
          <p:cNvPr id="2" name="Slide Number Placeholder 1"/>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294443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80010"/>
            <a:ext cx="7314759" cy="51435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86100" y="902461"/>
            <a:ext cx="5797092" cy="4135937"/>
          </a:xfrm>
          <a:prstGeom prst="rect">
            <a:avLst/>
          </a:prstGeom>
          <a:ln w="38100">
            <a:solidFill>
              <a:srgbClr val="00B5FF"/>
            </a:solidFill>
          </a:ln>
        </p:spPr>
      </p:pic>
      <p:sp>
        <p:nvSpPr>
          <p:cNvPr id="2" name="Slide Number Placeholder 1"/>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771433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324092" y="3738622"/>
            <a:ext cx="7722628" cy="9693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b="1" dirty="0">
                <a:solidFill>
                  <a:schemeClr val="tx1"/>
                </a:solidFill>
              </a:rPr>
              <a:t>Utility APIs</a:t>
            </a:r>
          </a:p>
          <a:p>
            <a:pPr algn="ctr"/>
            <a:r>
              <a:rPr lang="en-US" sz="2000" dirty="0">
                <a:solidFill>
                  <a:schemeClr val="tx1"/>
                </a:solidFill>
              </a:rPr>
              <a:t>Implement Standards</a:t>
            </a:r>
          </a:p>
          <a:p>
            <a:pPr algn="ctr"/>
            <a:r>
              <a:rPr lang="en-US" sz="2000" dirty="0">
                <a:solidFill>
                  <a:schemeClr val="tx1"/>
                </a:solidFill>
              </a:rPr>
              <a:t>Portable / </a:t>
            </a:r>
            <a:r>
              <a:rPr lang="en-US" sz="2000" dirty="0" err="1">
                <a:solidFill>
                  <a:schemeClr val="tx1"/>
                </a:solidFill>
              </a:rPr>
              <a:t>Resuable</a:t>
            </a:r>
            <a:r>
              <a:rPr lang="en-US" sz="2000" dirty="0">
                <a:solidFill>
                  <a:schemeClr val="tx1"/>
                </a:solidFill>
              </a:rPr>
              <a:t> outside </a:t>
            </a:r>
            <a:r>
              <a:rPr lang="en-US" sz="2000" dirty="0" err="1">
                <a:solidFill>
                  <a:schemeClr val="tx1"/>
                </a:solidFill>
              </a:rPr>
              <a:t>Tsugi</a:t>
            </a:r>
            <a:endParaRPr lang="en-US" sz="2000" dirty="0">
              <a:solidFill>
                <a:schemeClr val="tx1"/>
              </a:solidFill>
            </a:endParaRPr>
          </a:p>
        </p:txBody>
      </p:sp>
      <p:sp>
        <p:nvSpPr>
          <p:cNvPr id="7" name="Rounded Rectangle 6"/>
          <p:cNvSpPr/>
          <p:nvPr/>
        </p:nvSpPr>
        <p:spPr>
          <a:xfrm>
            <a:off x="324092" y="2542594"/>
            <a:ext cx="5634944" cy="9693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b="1" dirty="0">
                <a:solidFill>
                  <a:schemeClr val="tx1"/>
                </a:solidFill>
              </a:rPr>
              <a:t>Opinionated APIs</a:t>
            </a:r>
          </a:p>
          <a:p>
            <a:pPr algn="ctr"/>
            <a:r>
              <a:rPr lang="en-US" sz="2000" dirty="0">
                <a:solidFill>
                  <a:schemeClr val="tx1"/>
                </a:solidFill>
              </a:rPr>
              <a:t>Convention / Database Model / Session</a:t>
            </a:r>
          </a:p>
          <a:p>
            <a:pPr algn="ctr"/>
            <a:r>
              <a:rPr lang="en-US" sz="2000" dirty="0">
                <a:solidFill>
                  <a:schemeClr val="tx1"/>
                </a:solidFill>
              </a:rPr>
              <a:t>Easy for App Developer to Use</a:t>
            </a:r>
          </a:p>
        </p:txBody>
      </p:sp>
      <p:sp>
        <p:nvSpPr>
          <p:cNvPr id="9" name="Rounded Rectangle 8"/>
          <p:cNvSpPr/>
          <p:nvPr/>
        </p:nvSpPr>
        <p:spPr>
          <a:xfrm>
            <a:off x="324092" y="1346566"/>
            <a:ext cx="2118166" cy="9693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b="1" dirty="0">
                <a:solidFill>
                  <a:schemeClr val="tx1"/>
                </a:solidFill>
              </a:rPr>
              <a:t>UI/UX APIs</a:t>
            </a:r>
          </a:p>
          <a:p>
            <a:pPr algn="ctr"/>
            <a:r>
              <a:rPr lang="en-US" sz="2000" dirty="0">
                <a:solidFill>
                  <a:schemeClr val="tx1"/>
                </a:solidFill>
              </a:rPr>
              <a:t>Look / Feel</a:t>
            </a:r>
          </a:p>
          <a:p>
            <a:pPr algn="ctr"/>
            <a:r>
              <a:rPr lang="en-US" sz="2000" dirty="0">
                <a:solidFill>
                  <a:schemeClr val="tx1"/>
                </a:solidFill>
              </a:rPr>
              <a:t>UI Widgets</a:t>
            </a:r>
          </a:p>
        </p:txBody>
      </p:sp>
      <p:sp>
        <p:nvSpPr>
          <p:cNvPr id="10" name="Rounded Rectangle 9"/>
          <p:cNvSpPr/>
          <p:nvPr/>
        </p:nvSpPr>
        <p:spPr>
          <a:xfrm>
            <a:off x="398363" y="314490"/>
            <a:ext cx="2854123" cy="598990"/>
          </a:xfrm>
          <a:prstGeom prst="roundRect">
            <a:avLst/>
          </a:prstGeom>
          <a:solidFill>
            <a:schemeClr val="accent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b="1" dirty="0" err="1">
                <a:solidFill>
                  <a:schemeClr val="tx1"/>
                </a:solidFill>
              </a:rPr>
              <a:t>Tsugi</a:t>
            </a:r>
            <a:r>
              <a:rPr lang="en-US" sz="2000" b="1" dirty="0">
                <a:solidFill>
                  <a:schemeClr val="tx1"/>
                </a:solidFill>
              </a:rPr>
              <a:t> App</a:t>
            </a:r>
            <a:endParaRPr lang="en-US" sz="2000" dirty="0">
              <a:solidFill>
                <a:schemeClr val="tx1"/>
              </a:solidFill>
            </a:endParaRPr>
          </a:p>
        </p:txBody>
      </p:sp>
      <p:sp>
        <p:nvSpPr>
          <p:cNvPr id="11" name="Rounded Rectangle 10"/>
          <p:cNvSpPr/>
          <p:nvPr/>
        </p:nvSpPr>
        <p:spPr>
          <a:xfrm>
            <a:off x="3493629" y="314490"/>
            <a:ext cx="2224266" cy="598990"/>
          </a:xfrm>
          <a:prstGeom prst="roundRect">
            <a:avLst/>
          </a:prstGeom>
          <a:solidFill>
            <a:schemeClr val="accent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b="1" dirty="0">
                <a:solidFill>
                  <a:schemeClr val="tx1"/>
                </a:solidFill>
              </a:rPr>
              <a:t>Adapted App</a:t>
            </a:r>
            <a:endParaRPr lang="en-US" sz="2000" dirty="0">
              <a:solidFill>
                <a:schemeClr val="tx1"/>
              </a:solidFill>
            </a:endParaRPr>
          </a:p>
        </p:txBody>
      </p:sp>
      <p:sp>
        <p:nvSpPr>
          <p:cNvPr id="13" name="Rounded Rectangle 12"/>
          <p:cNvSpPr/>
          <p:nvPr/>
        </p:nvSpPr>
        <p:spPr>
          <a:xfrm>
            <a:off x="5959038" y="314490"/>
            <a:ext cx="1961951" cy="598990"/>
          </a:xfrm>
          <a:prstGeom prst="roundRect">
            <a:avLst/>
          </a:prstGeom>
          <a:solidFill>
            <a:schemeClr val="accent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000" b="1" dirty="0">
                <a:solidFill>
                  <a:schemeClr val="tx1"/>
                </a:solidFill>
              </a:rPr>
              <a:t>Any App</a:t>
            </a:r>
            <a:endParaRPr lang="en-US" sz="2000" dirty="0">
              <a:solidFill>
                <a:schemeClr val="tx1"/>
              </a:solidFill>
            </a:endParaRPr>
          </a:p>
        </p:txBody>
      </p:sp>
      <p:sp>
        <p:nvSpPr>
          <p:cNvPr id="14" name="Up-Down Arrow 13"/>
          <p:cNvSpPr/>
          <p:nvPr/>
        </p:nvSpPr>
        <p:spPr>
          <a:xfrm>
            <a:off x="1296364" y="913480"/>
            <a:ext cx="243069" cy="433086"/>
          </a:xfrm>
          <a:prstGeom prst="upDownArrow">
            <a:avLst/>
          </a:prstGeom>
          <a:solidFill>
            <a:srgbClr val="FF4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Down Arrow 14"/>
          <p:cNvSpPr/>
          <p:nvPr/>
        </p:nvSpPr>
        <p:spPr>
          <a:xfrm>
            <a:off x="2714263" y="923584"/>
            <a:ext cx="231494" cy="1619009"/>
          </a:xfrm>
          <a:prstGeom prst="upDownArrow">
            <a:avLst/>
          </a:prstGeom>
          <a:solidFill>
            <a:srgbClr val="FF4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Down Arrow 15"/>
          <p:cNvSpPr/>
          <p:nvPr/>
        </p:nvSpPr>
        <p:spPr>
          <a:xfrm>
            <a:off x="4420567" y="923584"/>
            <a:ext cx="231494" cy="1619009"/>
          </a:xfrm>
          <a:prstGeom prst="upDownArrow">
            <a:avLst/>
          </a:prstGeom>
          <a:solidFill>
            <a:srgbClr val="FF4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Down Arrow 16"/>
          <p:cNvSpPr/>
          <p:nvPr/>
        </p:nvSpPr>
        <p:spPr>
          <a:xfrm>
            <a:off x="6823304" y="909655"/>
            <a:ext cx="233417" cy="2812582"/>
          </a:xfrm>
          <a:prstGeom prst="upDownArrow">
            <a:avLst/>
          </a:prstGeom>
          <a:solidFill>
            <a:srgbClr val="FF4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p:cNvSpPr>
            <a:spLocks noGrp="1"/>
          </p:cNvSpPr>
          <p:nvPr>
            <p:ph type="title"/>
          </p:nvPr>
        </p:nvSpPr>
        <p:spPr>
          <a:xfrm>
            <a:off x="7726129" y="1733088"/>
            <a:ext cx="1220165" cy="1314121"/>
          </a:xfrm>
        </p:spPr>
        <p:txBody>
          <a:bodyPr/>
          <a:lstStyle/>
          <a:p>
            <a:r>
              <a:rPr lang="en-US" b="1" dirty="0" err="1"/>
              <a:t>Tsugi</a:t>
            </a:r>
            <a:r>
              <a:rPr lang="en-US" b="1" dirty="0"/>
              <a:t> APIs</a:t>
            </a:r>
          </a:p>
        </p:txBody>
      </p:sp>
      <p:sp>
        <p:nvSpPr>
          <p:cNvPr id="2" name="Slide Number Placeholder 1"/>
          <p:cNvSpPr>
            <a:spLocks noGrp="1"/>
          </p:cNvSpPr>
          <p:nvPr>
            <p:ph type="sldNum" sz="quarter" idx="12"/>
          </p:nvPr>
        </p:nvSpPr>
        <p:spPr/>
        <p:txBody>
          <a:bodyPr/>
          <a:lstStyle/>
          <a:p>
            <a:fld id="{6D22F896-40B5-4ADD-8801-0D06FADFA095}" type="slidenum">
              <a:rPr lang="en-US" smtClean="0"/>
              <a:t>39</a:t>
            </a:fld>
            <a:endParaRPr lang="en-US" dirty="0"/>
          </a:p>
        </p:txBody>
      </p:sp>
    </p:spTree>
    <p:extLst>
      <p:ext uri="{BB962C8B-B14F-4D97-AF65-F5344CB8AC3E}">
        <p14:creationId xmlns:p14="http://schemas.microsoft.com/office/powerpoint/2010/main" val="1653334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11830" y="344612"/>
            <a:ext cx="5661325" cy="4273107"/>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3454" y="1254035"/>
            <a:ext cx="1685436" cy="2107405"/>
          </a:xfrm>
          <a:prstGeom prst="rect">
            <a:avLst/>
          </a:prstGeom>
          <a:ln w="38100">
            <a:solidFill>
              <a:srgbClr val="00B5FF"/>
            </a:solidFill>
          </a:ln>
        </p:spPr>
      </p:pic>
      <p:sp>
        <p:nvSpPr>
          <p:cNvPr id="6" name="Rectangle 5"/>
          <p:cNvSpPr/>
          <p:nvPr/>
        </p:nvSpPr>
        <p:spPr>
          <a:xfrm>
            <a:off x="440544" y="3545627"/>
            <a:ext cx="2531256" cy="300082"/>
          </a:xfrm>
          <a:prstGeom prst="rect">
            <a:avLst/>
          </a:prstGeom>
          <a:ln w="38100">
            <a:noFill/>
          </a:ln>
        </p:spPr>
        <p:txBody>
          <a:bodyPr wrap="square">
            <a:spAutoFit/>
          </a:bodyPr>
          <a:lstStyle/>
          <a:p>
            <a:r>
              <a:rPr lang="en-US" b="1" dirty="0">
                <a:solidFill>
                  <a:srgbClr val="FFFF00"/>
                </a:solidFill>
                <a:latin typeface="Courier" charset="0"/>
                <a:ea typeface="Courier" charset="0"/>
                <a:cs typeface="Courier" charset="0"/>
              </a:rPr>
              <a:t>https://</a:t>
            </a:r>
            <a:r>
              <a:rPr lang="en-US" b="1" dirty="0" err="1">
                <a:solidFill>
                  <a:srgbClr val="FFFF00"/>
                </a:solidFill>
                <a:latin typeface="Courier" charset="0"/>
                <a:ea typeface="Courier" charset="0"/>
                <a:cs typeface="Courier" charset="0"/>
              </a:rPr>
              <a:t>goo.gl</a:t>
            </a:r>
            <a:r>
              <a:rPr lang="en-US" b="1" dirty="0">
                <a:solidFill>
                  <a:srgbClr val="FFFF00"/>
                </a:solidFill>
                <a:latin typeface="Courier" charset="0"/>
                <a:ea typeface="Courier" charset="0"/>
                <a:cs typeface="Courier" charset="0"/>
              </a:rPr>
              <a:t>/7i6GwA</a:t>
            </a:r>
          </a:p>
        </p:txBody>
      </p:sp>
      <p:sp>
        <p:nvSpPr>
          <p:cNvPr id="2" name="Slide Number Placeholder 1"/>
          <p:cNvSpPr>
            <a:spLocks noGrp="1"/>
          </p:cNvSpPr>
          <p:nvPr>
            <p:ph type="sldNum" sz="quarter" idx="12"/>
          </p:nvPr>
        </p:nvSpPr>
        <p:spPr/>
        <p:txBody>
          <a:bodyPr/>
          <a:lstStyle/>
          <a:p>
            <a:fld id="{6D22F896-40B5-4ADD-8801-0D06FADFA095}" type="slidenum">
              <a:rPr lang="en-US" smtClean="0"/>
              <a:t>4</a:t>
            </a:fld>
            <a:endParaRPr lang="en-US" dirty="0"/>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36642" y="814039"/>
            <a:ext cx="1095361" cy="1100042"/>
          </a:xfrm>
          <a:prstGeom prst="rect">
            <a:avLst/>
          </a:prstGeom>
          <a:solidFill>
            <a:schemeClr val="bg1">
              <a:lumMod val="85000"/>
            </a:schemeClr>
          </a:solidFill>
        </p:spPr>
      </p:pic>
    </p:spTree>
    <p:extLst>
      <p:ext uri="{BB962C8B-B14F-4D97-AF65-F5344CB8AC3E}">
        <p14:creationId xmlns:p14="http://schemas.microsoft.com/office/powerpoint/2010/main" val="4391730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Tsugi</a:t>
            </a:r>
            <a:r>
              <a:rPr lang="en-US" dirty="0"/>
              <a:t> Standards Support</a:t>
            </a:r>
          </a:p>
        </p:txBody>
      </p:sp>
      <p:sp>
        <p:nvSpPr>
          <p:cNvPr id="3" name="Content Placeholder 2"/>
          <p:cNvSpPr>
            <a:spLocks noGrp="1"/>
          </p:cNvSpPr>
          <p:nvPr>
            <p:ph idx="1"/>
          </p:nvPr>
        </p:nvSpPr>
        <p:spPr/>
        <p:txBody>
          <a:bodyPr/>
          <a:lstStyle/>
          <a:p>
            <a:r>
              <a:rPr lang="en-US" dirty="0"/>
              <a:t>IMS Learning Tools Interoperability 1.0, 1.1, 2.0, 2.1 (draft)</a:t>
            </a:r>
          </a:p>
          <a:p>
            <a:r>
              <a:rPr lang="en-US" dirty="0"/>
              <a:t>IMS Deep Linking</a:t>
            </a:r>
          </a:p>
          <a:p>
            <a:r>
              <a:rPr lang="en-US" dirty="0"/>
              <a:t>IMS Common Cartridge</a:t>
            </a:r>
          </a:p>
          <a:p>
            <a:r>
              <a:rPr lang="en-US" dirty="0"/>
              <a:t>IMS Caliper (limited) and </a:t>
            </a:r>
            <a:r>
              <a:rPr lang="en-US" dirty="0" err="1"/>
              <a:t>xAPI</a:t>
            </a:r>
            <a:r>
              <a:rPr lang="en-US" dirty="0"/>
              <a:t> (limited)</a:t>
            </a:r>
          </a:p>
          <a:p>
            <a:r>
              <a:rPr lang="en-US" dirty="0"/>
              <a:t>Google Classroom OAuth 2.0 (Proprietary)</a:t>
            </a:r>
          </a:p>
        </p:txBody>
      </p:sp>
      <p:sp>
        <p:nvSpPr>
          <p:cNvPr id="4" name="Slide Number Placeholder 3"/>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1272477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in </a:t>
            </a:r>
            <a:r>
              <a:rPr lang="en-US" dirty="0" err="1" smtClean="0"/>
              <a:t>Tsugi</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600" y="1527096"/>
            <a:ext cx="1242060" cy="124206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1050" y="3134644"/>
            <a:ext cx="3962972" cy="104450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620536" y="1650542"/>
            <a:ext cx="3091923" cy="10413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6551" y="2037819"/>
            <a:ext cx="1651000" cy="153670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87315" y="3918232"/>
            <a:ext cx="3291840" cy="518538"/>
          </a:xfrm>
          <a:prstGeom prst="rect">
            <a:avLst/>
          </a:prstGeom>
        </p:spPr>
      </p:pic>
      <p:sp>
        <p:nvSpPr>
          <p:cNvPr id="3" name="Slide Number Placeholder 2"/>
          <p:cNvSpPr>
            <a:spLocks noGrp="1"/>
          </p:cNvSpPr>
          <p:nvPr>
            <p:ph type="sldNum" sz="quarter" idx="12"/>
          </p:nvPr>
        </p:nvSpPr>
        <p:spPr/>
        <p:txBody>
          <a:bodyPr/>
          <a:lstStyle/>
          <a:p>
            <a:fld id="{6D22F896-40B5-4ADD-8801-0D06FADFA095}" type="slidenum">
              <a:rPr lang="en-US" smtClean="0"/>
              <a:t>41</a:t>
            </a:fld>
            <a:endParaRPr lang="en-US" dirty="0"/>
          </a:p>
        </p:txBody>
      </p:sp>
      <p:pic>
        <p:nvPicPr>
          <p:cNvPr id="9" name="Picture 8"/>
          <p:cNvPicPr>
            <a:picLocks noChangeAspect="1"/>
          </p:cNvPicPr>
          <p:nvPr/>
        </p:nvPicPr>
        <p:blipFill>
          <a:blip r:embed="rId8"/>
          <a:stretch>
            <a:fillRect/>
          </a:stretch>
        </p:blipFill>
        <p:spPr>
          <a:xfrm>
            <a:off x="6122988" y="576506"/>
            <a:ext cx="2540000" cy="1117600"/>
          </a:xfrm>
          <a:prstGeom prst="rect">
            <a:avLst/>
          </a:prstGeom>
          <a:solidFill>
            <a:schemeClr val="bg1"/>
          </a:solidFill>
        </p:spPr>
      </p:pic>
    </p:spTree>
    <p:extLst>
      <p:ext uri="{BB962C8B-B14F-4D97-AF65-F5344CB8AC3E}">
        <p14:creationId xmlns:p14="http://schemas.microsoft.com/office/powerpoint/2010/main" val="90574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89945" y="724556"/>
            <a:ext cx="4408422" cy="2273681"/>
          </a:xfrm>
        </p:spPr>
        <p:txBody>
          <a:bodyPr>
            <a:normAutofit fontScale="90000"/>
          </a:bodyPr>
          <a:lstStyle/>
          <a:p>
            <a:r>
              <a:rPr lang="en-US" sz="3600" dirty="0">
                <a:solidFill>
                  <a:schemeClr val="bg1">
                    <a:lumMod val="85000"/>
                  </a:schemeClr>
                </a:solidFill>
              </a:rPr>
              <a:t>Any Questions?</a:t>
            </a:r>
            <a:br>
              <a:rPr lang="en-US" sz="3600" dirty="0">
                <a:solidFill>
                  <a:schemeClr val="bg1">
                    <a:lumMod val="85000"/>
                  </a:schemeClr>
                </a:solidFill>
              </a:rPr>
            </a:br>
            <a:r>
              <a:rPr lang="en-US" sz="3600" dirty="0">
                <a:solidFill>
                  <a:schemeClr val="bg1">
                    <a:lumMod val="85000"/>
                  </a:schemeClr>
                </a:solidFill>
              </a:rPr>
              <a:t/>
            </a:r>
            <a:br>
              <a:rPr lang="en-US" sz="3600" dirty="0">
                <a:solidFill>
                  <a:schemeClr val="bg1">
                    <a:lumMod val="85000"/>
                  </a:schemeClr>
                </a:solidFill>
              </a:rPr>
            </a:br>
            <a:r>
              <a:rPr lang="en-US" sz="3600" dirty="0" err="1">
                <a:solidFill>
                  <a:schemeClr val="bg1">
                    <a:lumMod val="85000"/>
                  </a:schemeClr>
                </a:solidFill>
              </a:rPr>
              <a:t>www.tsugi.org</a:t>
            </a:r>
            <a:r>
              <a:rPr lang="en-US" sz="3600" dirty="0">
                <a:solidFill>
                  <a:schemeClr val="bg1">
                    <a:lumMod val="85000"/>
                  </a:schemeClr>
                </a:solidFill>
              </a:rPr>
              <a:t/>
            </a:r>
            <a:br>
              <a:rPr lang="en-US" sz="3600" dirty="0">
                <a:solidFill>
                  <a:schemeClr val="bg1">
                    <a:lumMod val="85000"/>
                  </a:schemeClr>
                </a:solidFill>
              </a:rPr>
            </a:br>
            <a:r>
              <a:rPr lang="en-US" sz="3600" dirty="0" err="1">
                <a:solidFill>
                  <a:schemeClr val="bg1">
                    <a:lumMod val="85000"/>
                  </a:schemeClr>
                </a:solidFill>
              </a:rPr>
              <a:t>www.tsugicloud.org</a:t>
            </a:r>
            <a:r>
              <a:rPr lang="en-US" sz="3600" dirty="0">
                <a:solidFill>
                  <a:schemeClr val="bg1">
                    <a:lumMod val="85000"/>
                  </a:schemeClr>
                </a:solidFill>
              </a:rPr>
              <a:t/>
            </a:r>
            <a:br>
              <a:rPr lang="en-US" sz="3600" dirty="0">
                <a:solidFill>
                  <a:schemeClr val="bg1">
                    <a:lumMod val="85000"/>
                  </a:schemeClr>
                </a:solidFill>
              </a:rPr>
            </a:br>
            <a:endParaRPr lang="en-US" sz="3600" dirty="0">
              <a:solidFill>
                <a:schemeClr val="bg1">
                  <a:lumMod val="85000"/>
                </a:schemeClr>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42</a:t>
            </a:fld>
            <a:endParaRPr lang="en-US" dirty="0"/>
          </a:p>
        </p:txBody>
      </p:sp>
    </p:spTree>
    <p:extLst>
      <p:ext uri="{BB962C8B-B14F-4D97-AF65-F5344CB8AC3E}">
        <p14:creationId xmlns:p14="http://schemas.microsoft.com/office/powerpoint/2010/main" val="339477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Demo (time permitting)</a:t>
            </a:r>
          </a:p>
        </p:txBody>
      </p:sp>
      <p:sp>
        <p:nvSpPr>
          <p:cNvPr id="6" name="Text Placeholder 5"/>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6D22F896-40B5-4ADD-8801-0D06FADFA095}" type="slidenum">
              <a:rPr lang="en-US" smtClean="0"/>
              <a:t>43</a:t>
            </a:fld>
            <a:endParaRPr lang="en-US" dirty="0"/>
          </a:p>
        </p:txBody>
      </p:sp>
    </p:spTree>
    <p:extLst>
      <p:ext uri="{BB962C8B-B14F-4D97-AF65-F5344CB8AC3E}">
        <p14:creationId xmlns:p14="http://schemas.microsoft.com/office/powerpoint/2010/main" val="1174002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2600" y="619061"/>
            <a:ext cx="8178799" cy="3905376"/>
          </a:xfrm>
          <a:prstGeom prst="rect">
            <a:avLst/>
          </a:prstGeom>
        </p:spPr>
      </p:pic>
      <p:sp>
        <p:nvSpPr>
          <p:cNvPr id="3" name="Slide Number Placeholder 2"/>
          <p:cNvSpPr>
            <a:spLocks noGrp="1"/>
          </p:cNvSpPr>
          <p:nvPr>
            <p:ph type="sldNum" sz="quarter" idx="12"/>
          </p:nvPr>
        </p:nvSpPr>
        <p:spPr/>
        <p:txBody>
          <a:bodyPr/>
          <a:lstStyle/>
          <a:p>
            <a:fld id="{6D22F896-40B5-4ADD-8801-0D06FADFA095}" type="slidenum">
              <a:rPr lang="en-US" smtClean="0"/>
              <a:t>44</a:t>
            </a:fld>
            <a:endParaRPr lang="en-US" dirty="0"/>
          </a:p>
        </p:txBody>
      </p:sp>
    </p:spTree>
    <p:extLst>
      <p:ext uri="{BB962C8B-B14F-4D97-AF65-F5344CB8AC3E}">
        <p14:creationId xmlns:p14="http://schemas.microsoft.com/office/powerpoint/2010/main" val="1072263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9715" y="412246"/>
            <a:ext cx="7429443" cy="4459112"/>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45</a:t>
            </a:fld>
            <a:endParaRPr lang="en-US" dirty="0"/>
          </a:p>
        </p:txBody>
      </p:sp>
    </p:spTree>
    <p:extLst>
      <p:ext uri="{BB962C8B-B14F-4D97-AF65-F5344CB8AC3E}">
        <p14:creationId xmlns:p14="http://schemas.microsoft.com/office/powerpoint/2010/main" val="173333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57955" y="482599"/>
            <a:ext cx="7428088" cy="4178300"/>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46</a:t>
            </a:fld>
            <a:endParaRPr lang="en-US" dirty="0"/>
          </a:p>
        </p:txBody>
      </p:sp>
    </p:spTree>
    <p:extLst>
      <p:ext uri="{BB962C8B-B14F-4D97-AF65-F5344CB8AC3E}">
        <p14:creationId xmlns:p14="http://schemas.microsoft.com/office/powerpoint/2010/main" val="1447607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08100" y="558800"/>
            <a:ext cx="6515100" cy="4025900"/>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1221048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9300" y="0"/>
            <a:ext cx="7656934" cy="5143500"/>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48</a:t>
            </a:fld>
            <a:endParaRPr lang="en-US" dirty="0"/>
          </a:p>
        </p:txBody>
      </p:sp>
    </p:spTree>
    <p:extLst>
      <p:ext uri="{BB962C8B-B14F-4D97-AF65-F5344CB8AC3E}">
        <p14:creationId xmlns:p14="http://schemas.microsoft.com/office/powerpoint/2010/main" val="731169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800" y="0"/>
            <a:ext cx="8767629" cy="5143500"/>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49</a:t>
            </a:fld>
            <a:endParaRPr lang="en-US" dirty="0"/>
          </a:p>
        </p:txBody>
      </p:sp>
    </p:spTree>
    <p:extLst>
      <p:ext uri="{BB962C8B-B14F-4D97-AF65-F5344CB8AC3E}">
        <p14:creationId xmlns:p14="http://schemas.microsoft.com/office/powerpoint/2010/main" val="102568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1701" y="156028"/>
            <a:ext cx="7219042" cy="4811520"/>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1273183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5300" y="0"/>
            <a:ext cx="8147906" cy="5143500"/>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50</a:t>
            </a:fld>
            <a:endParaRPr lang="en-US" dirty="0"/>
          </a:p>
        </p:txBody>
      </p:sp>
    </p:spTree>
    <p:extLst>
      <p:ext uri="{BB962C8B-B14F-4D97-AF65-F5344CB8AC3E}">
        <p14:creationId xmlns:p14="http://schemas.microsoft.com/office/powerpoint/2010/main" val="8797701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001" y="0"/>
            <a:ext cx="7496476" cy="4904396"/>
          </a:xfrm>
          <a:prstGeom prst="rect">
            <a:avLst/>
          </a:prstGeom>
        </p:spPr>
      </p:pic>
      <p:pic>
        <p:nvPicPr>
          <p:cNvPr id="4" name="Picture 3"/>
          <p:cNvPicPr>
            <a:picLocks noChangeAspect="1"/>
          </p:cNvPicPr>
          <p:nvPr/>
        </p:nvPicPr>
        <p:blipFill>
          <a:blip r:embed="rId3"/>
          <a:stretch>
            <a:fillRect/>
          </a:stretch>
        </p:blipFill>
        <p:spPr>
          <a:xfrm>
            <a:off x="5521693" y="2612437"/>
            <a:ext cx="1270000" cy="1778000"/>
          </a:xfrm>
          <a:prstGeom prst="rect">
            <a:avLst/>
          </a:prstGeom>
        </p:spPr>
      </p:pic>
      <p:sp>
        <p:nvSpPr>
          <p:cNvPr id="3" name="TextBox 2"/>
          <p:cNvSpPr txBox="1"/>
          <p:nvPr/>
        </p:nvSpPr>
        <p:spPr>
          <a:xfrm>
            <a:off x="5390147" y="4711252"/>
            <a:ext cx="3553473" cy="300082"/>
          </a:xfrm>
          <a:prstGeom prst="rect">
            <a:avLst/>
          </a:prstGeom>
          <a:noFill/>
        </p:spPr>
        <p:txBody>
          <a:bodyPr wrap="none" rtlCol="0">
            <a:spAutoFit/>
          </a:bodyPr>
          <a:lstStyle/>
          <a:p>
            <a:r>
              <a:rPr lang="en-US" dirty="0">
                <a:solidFill>
                  <a:srgbClr val="FFFF00"/>
                </a:solidFill>
              </a:rPr>
              <a:t>Carl </a:t>
            </a:r>
            <a:r>
              <a:rPr lang="en-US" dirty="0" err="1">
                <a:solidFill>
                  <a:srgbClr val="FFFF00"/>
                </a:solidFill>
              </a:rPr>
              <a:t>LeBlond</a:t>
            </a:r>
            <a:r>
              <a:rPr lang="en-US" dirty="0">
                <a:solidFill>
                  <a:srgbClr val="FFFF00"/>
                </a:solidFill>
              </a:rPr>
              <a:t>, Indiana University of Pennsylvania</a:t>
            </a:r>
          </a:p>
        </p:txBody>
      </p:sp>
      <p:sp>
        <p:nvSpPr>
          <p:cNvPr id="5" name="Slide Number Placeholder 4"/>
          <p:cNvSpPr>
            <a:spLocks noGrp="1"/>
          </p:cNvSpPr>
          <p:nvPr>
            <p:ph type="sldNum" sz="quarter" idx="12"/>
          </p:nvPr>
        </p:nvSpPr>
        <p:spPr/>
        <p:txBody>
          <a:bodyPr/>
          <a:lstStyle/>
          <a:p>
            <a:fld id="{6D22F896-40B5-4ADD-8801-0D06FADFA095}" type="slidenum">
              <a:rPr lang="en-US" smtClean="0"/>
              <a:t>51</a:t>
            </a:fld>
            <a:endParaRPr lang="en-US" dirty="0"/>
          </a:p>
        </p:txBody>
      </p:sp>
    </p:spTree>
    <p:extLst>
      <p:ext uri="{BB962C8B-B14F-4D97-AF65-F5344CB8AC3E}">
        <p14:creationId xmlns:p14="http://schemas.microsoft.com/office/powerpoint/2010/main" val="113973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sz="half" idx="1"/>
          </p:nvPr>
        </p:nvSpPr>
        <p:spPr/>
        <p:txBody>
          <a:bodyPr/>
          <a:lstStyle/>
          <a:p>
            <a:r>
              <a:rPr lang="en-US" dirty="0"/>
              <a:t>Educational App Store</a:t>
            </a:r>
          </a:p>
          <a:p>
            <a:r>
              <a:rPr lang="en-US" dirty="0"/>
              <a:t>API Libraries</a:t>
            </a:r>
          </a:p>
          <a:p>
            <a:r>
              <a:rPr lang="en-US" dirty="0"/>
              <a:t>"Lego Blocks"</a:t>
            </a:r>
          </a:p>
          <a:p>
            <a:r>
              <a:rPr lang="en-US" dirty="0"/>
              <a:t>Interoperability</a:t>
            </a:r>
          </a:p>
          <a:p>
            <a:r>
              <a:rPr lang="en-US" dirty="0"/>
              <a:t>New tools that *teach*</a:t>
            </a:r>
          </a:p>
          <a:p>
            <a:r>
              <a:rPr lang="en-US" dirty="0" err="1"/>
              <a:t>EdTech</a:t>
            </a:r>
            <a:r>
              <a:rPr lang="en-US" dirty="0"/>
              <a:t> startups made easy</a:t>
            </a:r>
          </a:p>
          <a:p>
            <a:r>
              <a:rPr lang="en-US" dirty="0"/>
              <a:t>Training / Documentation</a:t>
            </a:r>
          </a:p>
          <a:p>
            <a:endParaRPr lang="en-US" dirty="0"/>
          </a:p>
        </p:txBody>
      </p:sp>
      <p:sp>
        <p:nvSpPr>
          <p:cNvPr id="4" name="Content Placeholder 3"/>
          <p:cNvSpPr>
            <a:spLocks noGrp="1"/>
          </p:cNvSpPr>
          <p:nvPr>
            <p:ph sz="half" idx="2"/>
          </p:nvPr>
        </p:nvSpPr>
        <p:spPr/>
        <p:txBody>
          <a:bodyPr/>
          <a:lstStyle/>
          <a:p>
            <a:r>
              <a:rPr lang="en-US" dirty="0"/>
              <a:t>Enrich Open Educational Content </a:t>
            </a:r>
          </a:p>
          <a:p>
            <a:r>
              <a:rPr lang="en-US" dirty="0"/>
              <a:t>Seamless Content Integration and Reuse (LOR)</a:t>
            </a:r>
          </a:p>
          <a:p>
            <a:r>
              <a:rPr lang="en-US" dirty="0"/>
              <a:t>Stand-Alone MOOC platform</a:t>
            </a:r>
          </a:p>
          <a:p>
            <a:r>
              <a:rPr lang="en-US" dirty="0"/>
              <a:t>LMS based on </a:t>
            </a:r>
            <a:r>
              <a:rPr lang="en-US" dirty="0" err="1"/>
              <a:t>Tsugi</a:t>
            </a:r>
            <a:r>
              <a:rPr lang="en-US" dirty="0"/>
              <a:t> technology</a:t>
            </a:r>
          </a:p>
          <a:p>
            <a:r>
              <a:rPr lang="en-US" dirty="0" err="1"/>
              <a:t>koseu.org</a:t>
            </a:r>
            <a:r>
              <a:rPr lang="en-US" dirty="0"/>
              <a:t> (</a:t>
            </a:r>
            <a:r>
              <a:rPr lang="ko-KR" altLang="en-US" dirty="0"/>
              <a:t>코스</a:t>
            </a:r>
            <a:r>
              <a:rPr lang="en-US" altLang="ko-KR" dirty="0"/>
              <a:t>)</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52</a:t>
            </a:fld>
            <a:endParaRPr lang="en-US" dirty="0"/>
          </a:p>
        </p:txBody>
      </p:sp>
    </p:spTree>
    <p:extLst>
      <p:ext uri="{BB962C8B-B14F-4D97-AF65-F5344CB8AC3E}">
        <p14:creationId xmlns:p14="http://schemas.microsoft.com/office/powerpoint/2010/main" val="789644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3515" y="146474"/>
            <a:ext cx="7334842" cy="4768426"/>
          </a:xfrm>
          <a:prstGeom prst="rect">
            <a:avLst/>
          </a:prstGeom>
        </p:spPr>
      </p:pic>
      <p:sp>
        <p:nvSpPr>
          <p:cNvPr id="2" name="Slide Number Placeholder 1"/>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685131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4742" t="14560" r="15809" b="-1"/>
          <a:stretch/>
        </p:blipFill>
        <p:spPr>
          <a:xfrm>
            <a:off x="2220799" y="1104405"/>
            <a:ext cx="4548251" cy="2857030"/>
          </a:xfrm>
          <a:prstGeom prst="rect">
            <a:avLst/>
          </a:prstGeom>
        </p:spPr>
      </p:pic>
      <p:sp>
        <p:nvSpPr>
          <p:cNvPr id="2" name="TextBox 1"/>
          <p:cNvSpPr txBox="1"/>
          <p:nvPr/>
        </p:nvSpPr>
        <p:spPr>
          <a:xfrm>
            <a:off x="1894427" y="4144488"/>
            <a:ext cx="652743" cy="369332"/>
          </a:xfrm>
          <a:prstGeom prst="rect">
            <a:avLst/>
          </a:prstGeom>
          <a:noFill/>
        </p:spPr>
        <p:txBody>
          <a:bodyPr wrap="none" rtlCol="0">
            <a:spAutoFit/>
          </a:bodyPr>
          <a:lstStyle/>
          <a:p>
            <a:r>
              <a:rPr lang="en-US" sz="1800" dirty="0">
                <a:solidFill>
                  <a:srgbClr val="FFFF00"/>
                </a:solidFill>
              </a:rPr>
              <a:t>1997</a:t>
            </a:r>
          </a:p>
        </p:txBody>
      </p:sp>
      <p:sp>
        <p:nvSpPr>
          <p:cNvPr id="5" name="TextBox 4"/>
          <p:cNvSpPr txBox="1"/>
          <p:nvPr/>
        </p:nvSpPr>
        <p:spPr>
          <a:xfrm>
            <a:off x="6274443" y="4144488"/>
            <a:ext cx="652743" cy="369332"/>
          </a:xfrm>
          <a:prstGeom prst="rect">
            <a:avLst/>
          </a:prstGeom>
          <a:noFill/>
        </p:spPr>
        <p:txBody>
          <a:bodyPr wrap="none" rtlCol="0">
            <a:spAutoFit/>
          </a:bodyPr>
          <a:lstStyle/>
          <a:p>
            <a:r>
              <a:rPr lang="en-US" sz="1800" dirty="0">
                <a:solidFill>
                  <a:srgbClr val="FFFF00"/>
                </a:solidFill>
              </a:rPr>
              <a:t>2018</a:t>
            </a:r>
          </a:p>
        </p:txBody>
      </p:sp>
      <p:sp>
        <p:nvSpPr>
          <p:cNvPr id="3" name="Oval 2"/>
          <p:cNvSpPr/>
          <p:nvPr/>
        </p:nvSpPr>
        <p:spPr>
          <a:xfrm>
            <a:off x="1390589" y="172566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01331" y="4154396"/>
            <a:ext cx="652743" cy="369332"/>
          </a:xfrm>
          <a:prstGeom prst="rect">
            <a:avLst/>
          </a:prstGeom>
          <a:noFill/>
        </p:spPr>
        <p:txBody>
          <a:bodyPr wrap="none" rtlCol="0">
            <a:spAutoFit/>
          </a:bodyPr>
          <a:lstStyle/>
          <a:p>
            <a:r>
              <a:rPr lang="en-US" sz="1800" dirty="0">
                <a:solidFill>
                  <a:srgbClr val="FFFF00"/>
                </a:solidFill>
              </a:rPr>
              <a:t>1994</a:t>
            </a:r>
          </a:p>
        </p:txBody>
      </p:sp>
      <p:sp>
        <p:nvSpPr>
          <p:cNvPr id="8" name="Oval 7"/>
          <p:cNvSpPr/>
          <p:nvPr/>
        </p:nvSpPr>
        <p:spPr>
          <a:xfrm>
            <a:off x="1105173" y="121608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881505" y="2296680"/>
            <a:ext cx="101629" cy="106741"/>
          </a:xfrm>
          <a:prstGeom prst="ellipse">
            <a:avLst/>
          </a:prstGeom>
          <a:solidFill>
            <a:srgbClr val="047290"/>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 name="Oval 9"/>
          <p:cNvSpPr/>
          <p:nvPr/>
        </p:nvSpPr>
        <p:spPr>
          <a:xfrm>
            <a:off x="816332" y="1309683"/>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570704" y="1309682"/>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399264" y="3750914"/>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Oval 15"/>
          <p:cNvSpPr/>
          <p:nvPr/>
        </p:nvSpPr>
        <p:spPr>
          <a:xfrm>
            <a:off x="1940853" y="16603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19057" y="15706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62491" y="186822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9" name="Oval 18"/>
          <p:cNvSpPr/>
          <p:nvPr/>
        </p:nvSpPr>
        <p:spPr>
          <a:xfrm>
            <a:off x="1850650" y="132952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564177" y="1887171"/>
            <a:ext cx="101629" cy="106741"/>
          </a:xfrm>
          <a:prstGeom prst="ellipse">
            <a:avLst/>
          </a:prstGeom>
          <a:solidFill>
            <a:srgbClr val="EDA514"/>
          </a:solidFill>
          <a:ln w="19050">
            <a:solidFill>
              <a:srgbClr val="FFC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117695" y="198903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2" name="Oval 21"/>
          <p:cNvSpPr/>
          <p:nvPr/>
        </p:nvSpPr>
        <p:spPr>
          <a:xfrm>
            <a:off x="719056" y="222666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62491" y="319485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9459" y="249218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Oval 24"/>
          <p:cNvSpPr/>
          <p:nvPr/>
        </p:nvSpPr>
        <p:spPr>
          <a:xfrm>
            <a:off x="1547833" y="290135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270139" y="1397138"/>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74999" y="284874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8" name="Oval 27"/>
          <p:cNvSpPr/>
          <p:nvPr/>
        </p:nvSpPr>
        <p:spPr>
          <a:xfrm>
            <a:off x="1095676" y="153142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462548" y="2333402"/>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57216" y="231247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1" name="Oval 30"/>
          <p:cNvSpPr/>
          <p:nvPr/>
        </p:nvSpPr>
        <p:spPr>
          <a:xfrm>
            <a:off x="1830329" y="3258095"/>
            <a:ext cx="101629" cy="106741"/>
          </a:xfrm>
          <a:prstGeom prst="ellipse">
            <a:avLst/>
          </a:prstGeom>
          <a:solidFill>
            <a:srgbClr val="343399"/>
          </a:solidFill>
          <a:ln w="19050">
            <a:solidFill>
              <a:srgbClr val="0472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865184" y="2876815"/>
            <a:ext cx="101629" cy="106741"/>
          </a:xfrm>
          <a:prstGeom prst="ellipse">
            <a:avLst/>
          </a:prstGeom>
          <a:solidFill>
            <a:srgbClr val="626262"/>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415612" y="318161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4" name="Oval 33"/>
          <p:cNvSpPr/>
          <p:nvPr/>
        </p:nvSpPr>
        <p:spPr>
          <a:xfrm>
            <a:off x="630540" y="253530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47770" y="2823444"/>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57216" y="317218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7" name="Oval 36"/>
          <p:cNvSpPr/>
          <p:nvPr/>
        </p:nvSpPr>
        <p:spPr>
          <a:xfrm>
            <a:off x="770876" y="349185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339775" y="3491855"/>
            <a:ext cx="101629" cy="106741"/>
          </a:xfrm>
          <a:prstGeom prst="ellipse">
            <a:avLst/>
          </a:prstGeom>
          <a:solidFill>
            <a:srgbClr val="8F7533"/>
          </a:solidFill>
          <a:ln w="19050">
            <a:solidFill>
              <a:srgbClr val="CFAC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90203" y="379665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0" name="Oval 39"/>
          <p:cNvSpPr/>
          <p:nvPr/>
        </p:nvSpPr>
        <p:spPr>
          <a:xfrm>
            <a:off x="1814369" y="365298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1" name="Oval 40"/>
          <p:cNvSpPr/>
          <p:nvPr/>
        </p:nvSpPr>
        <p:spPr>
          <a:xfrm>
            <a:off x="1095676" y="3436070"/>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328657" y="2650569"/>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3" name="Oval 42"/>
          <p:cNvSpPr/>
          <p:nvPr/>
        </p:nvSpPr>
        <p:spPr>
          <a:xfrm>
            <a:off x="1469075" y="2076533"/>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4" name="Oval 43"/>
          <p:cNvSpPr/>
          <p:nvPr/>
        </p:nvSpPr>
        <p:spPr>
          <a:xfrm>
            <a:off x="1669717" y="154505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745469" y="2543828"/>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6" name="Oval 45"/>
          <p:cNvSpPr/>
          <p:nvPr/>
        </p:nvSpPr>
        <p:spPr>
          <a:xfrm>
            <a:off x="1731275" y="21489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3513882" y="1397138"/>
            <a:ext cx="424485" cy="328527"/>
          </a:xfrm>
          <a:prstGeom prst="straightConnector1">
            <a:avLst/>
          </a:prstGeom>
          <a:ln w="38100">
            <a:solidFill>
              <a:srgbClr val="587F2B"/>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0" idx="6"/>
          </p:cNvCxnSpPr>
          <p:nvPr/>
        </p:nvCxnSpPr>
        <p:spPr>
          <a:xfrm>
            <a:off x="1665806" y="1940542"/>
            <a:ext cx="1515641" cy="57647"/>
          </a:xfrm>
          <a:prstGeom prst="straightConnector1">
            <a:avLst/>
          </a:prstGeom>
          <a:ln w="38100">
            <a:solidFill>
              <a:srgbClr val="EDA51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2" idx="7"/>
          </p:cNvCxnSpPr>
          <p:nvPr/>
        </p:nvCxnSpPr>
        <p:spPr>
          <a:xfrm flipV="1">
            <a:off x="1951930" y="2553709"/>
            <a:ext cx="664978" cy="338738"/>
          </a:xfrm>
          <a:prstGeom prst="straightConnector1">
            <a:avLst/>
          </a:prstGeom>
          <a:ln w="38100">
            <a:solidFill>
              <a:srgbClr val="62626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1" idx="6"/>
          </p:cNvCxnSpPr>
          <p:nvPr/>
        </p:nvCxnSpPr>
        <p:spPr>
          <a:xfrm flipV="1">
            <a:off x="1931958" y="3166986"/>
            <a:ext cx="656622" cy="144480"/>
          </a:xfrm>
          <a:prstGeom prst="straightConnector1">
            <a:avLst/>
          </a:prstGeom>
          <a:ln w="38100">
            <a:solidFill>
              <a:srgbClr val="343399"/>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8" idx="6"/>
          </p:cNvCxnSpPr>
          <p:nvPr/>
        </p:nvCxnSpPr>
        <p:spPr>
          <a:xfrm flipV="1">
            <a:off x="1441404" y="3306662"/>
            <a:ext cx="1228967" cy="238564"/>
          </a:xfrm>
          <a:prstGeom prst="straightConnector1">
            <a:avLst/>
          </a:prstGeom>
          <a:ln w="38100">
            <a:solidFill>
              <a:srgbClr val="8F7533"/>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73379" y="330142"/>
            <a:ext cx="1532792" cy="646331"/>
          </a:xfrm>
          <a:prstGeom prst="rect">
            <a:avLst/>
          </a:prstGeom>
          <a:noFill/>
        </p:spPr>
        <p:txBody>
          <a:bodyPr wrap="none" rtlCol="0">
            <a:spAutoFit/>
          </a:bodyPr>
          <a:lstStyle/>
          <a:p>
            <a:pPr algn="ctr"/>
            <a:r>
              <a:rPr lang="en-US" sz="1800" dirty="0">
                <a:solidFill>
                  <a:srgbClr val="FFFF00"/>
                </a:solidFill>
              </a:rPr>
              <a:t>Innovation</a:t>
            </a:r>
          </a:p>
          <a:p>
            <a:pPr algn="ctr"/>
            <a:r>
              <a:rPr lang="en-US" sz="1800" dirty="0">
                <a:solidFill>
                  <a:srgbClr val="FFFF00"/>
                </a:solidFill>
              </a:rPr>
              <a:t>Independence</a:t>
            </a:r>
          </a:p>
        </p:txBody>
      </p:sp>
      <p:sp>
        <p:nvSpPr>
          <p:cNvPr id="67" name="TextBox 66"/>
          <p:cNvSpPr txBox="1"/>
          <p:nvPr/>
        </p:nvSpPr>
        <p:spPr>
          <a:xfrm>
            <a:off x="3284605" y="453582"/>
            <a:ext cx="2695803" cy="369332"/>
          </a:xfrm>
          <a:prstGeom prst="rect">
            <a:avLst/>
          </a:prstGeom>
          <a:noFill/>
        </p:spPr>
        <p:txBody>
          <a:bodyPr wrap="none" rtlCol="0">
            <a:spAutoFit/>
          </a:bodyPr>
          <a:lstStyle/>
          <a:p>
            <a:pPr algn="ctr"/>
            <a:r>
              <a:rPr lang="en-US" sz="1800" dirty="0">
                <a:solidFill>
                  <a:srgbClr val="FFFF00"/>
                </a:solidFill>
              </a:rPr>
              <a:t>Searching for the Best LMS</a:t>
            </a:r>
          </a:p>
        </p:txBody>
      </p:sp>
      <p:sp>
        <p:nvSpPr>
          <p:cNvPr id="70" name="TextBox 69"/>
          <p:cNvSpPr txBox="1"/>
          <p:nvPr/>
        </p:nvSpPr>
        <p:spPr>
          <a:xfrm>
            <a:off x="7551094" y="411288"/>
            <a:ext cx="1496372" cy="646331"/>
          </a:xfrm>
          <a:prstGeom prst="rect">
            <a:avLst/>
          </a:prstGeom>
          <a:noFill/>
        </p:spPr>
        <p:txBody>
          <a:bodyPr wrap="none" rtlCol="0">
            <a:spAutoFit/>
          </a:bodyPr>
          <a:lstStyle/>
          <a:p>
            <a:pPr algn="r"/>
            <a:r>
              <a:rPr lang="en-US" sz="1800" dirty="0">
                <a:solidFill>
                  <a:srgbClr val="FFFF00"/>
                </a:solidFill>
              </a:rPr>
              <a:t>One Universal</a:t>
            </a:r>
          </a:p>
          <a:p>
            <a:pPr algn="r"/>
            <a:r>
              <a:rPr lang="en-US" sz="1800" dirty="0">
                <a:solidFill>
                  <a:srgbClr val="FFFF00"/>
                </a:solidFill>
              </a:rPr>
              <a:t>LMS</a:t>
            </a:r>
          </a:p>
        </p:txBody>
      </p:sp>
      <p:sp>
        <p:nvSpPr>
          <p:cNvPr id="54" name="TextBox 53"/>
          <p:cNvSpPr txBox="1"/>
          <p:nvPr/>
        </p:nvSpPr>
        <p:spPr>
          <a:xfrm>
            <a:off x="8394723" y="4144488"/>
            <a:ext cx="652743" cy="369332"/>
          </a:xfrm>
          <a:prstGeom prst="rect">
            <a:avLst/>
          </a:prstGeom>
          <a:noFill/>
        </p:spPr>
        <p:txBody>
          <a:bodyPr wrap="none" rtlCol="0">
            <a:spAutoFit/>
          </a:bodyPr>
          <a:lstStyle/>
          <a:p>
            <a:r>
              <a:rPr lang="en-US" sz="1800" dirty="0">
                <a:solidFill>
                  <a:srgbClr val="FFFF00"/>
                </a:solidFill>
              </a:rPr>
              <a:t>2024</a:t>
            </a:r>
          </a:p>
        </p:txBody>
      </p:sp>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75197" y="2068583"/>
            <a:ext cx="609600" cy="520078"/>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33738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4742" t="14560" r="15809" b="-1"/>
          <a:stretch/>
        </p:blipFill>
        <p:spPr>
          <a:xfrm>
            <a:off x="2220799" y="1104405"/>
            <a:ext cx="4548251" cy="2857030"/>
          </a:xfrm>
          <a:prstGeom prst="rect">
            <a:avLst/>
          </a:prstGeom>
        </p:spPr>
      </p:pic>
      <p:sp>
        <p:nvSpPr>
          <p:cNvPr id="2" name="TextBox 1"/>
          <p:cNvSpPr txBox="1"/>
          <p:nvPr/>
        </p:nvSpPr>
        <p:spPr>
          <a:xfrm>
            <a:off x="1894427" y="4144488"/>
            <a:ext cx="652743" cy="369332"/>
          </a:xfrm>
          <a:prstGeom prst="rect">
            <a:avLst/>
          </a:prstGeom>
          <a:noFill/>
        </p:spPr>
        <p:txBody>
          <a:bodyPr wrap="none" rtlCol="0">
            <a:spAutoFit/>
          </a:bodyPr>
          <a:lstStyle/>
          <a:p>
            <a:r>
              <a:rPr lang="en-US" sz="1800" dirty="0">
                <a:solidFill>
                  <a:srgbClr val="FFFF00"/>
                </a:solidFill>
              </a:rPr>
              <a:t>1997</a:t>
            </a:r>
          </a:p>
        </p:txBody>
      </p:sp>
      <p:sp>
        <p:nvSpPr>
          <p:cNvPr id="5" name="TextBox 4"/>
          <p:cNvSpPr txBox="1"/>
          <p:nvPr/>
        </p:nvSpPr>
        <p:spPr>
          <a:xfrm>
            <a:off x="6274443" y="4144488"/>
            <a:ext cx="652743" cy="369332"/>
          </a:xfrm>
          <a:prstGeom prst="rect">
            <a:avLst/>
          </a:prstGeom>
          <a:noFill/>
        </p:spPr>
        <p:txBody>
          <a:bodyPr wrap="none" rtlCol="0">
            <a:spAutoFit/>
          </a:bodyPr>
          <a:lstStyle/>
          <a:p>
            <a:r>
              <a:rPr lang="en-US" sz="1800" dirty="0">
                <a:solidFill>
                  <a:srgbClr val="FFFF00"/>
                </a:solidFill>
              </a:rPr>
              <a:t>2018</a:t>
            </a:r>
          </a:p>
        </p:txBody>
      </p:sp>
      <p:sp>
        <p:nvSpPr>
          <p:cNvPr id="3" name="Oval 2"/>
          <p:cNvSpPr/>
          <p:nvPr/>
        </p:nvSpPr>
        <p:spPr>
          <a:xfrm>
            <a:off x="1390589" y="172566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01331" y="4154396"/>
            <a:ext cx="652743" cy="369332"/>
          </a:xfrm>
          <a:prstGeom prst="rect">
            <a:avLst/>
          </a:prstGeom>
          <a:noFill/>
        </p:spPr>
        <p:txBody>
          <a:bodyPr wrap="none" rtlCol="0">
            <a:spAutoFit/>
          </a:bodyPr>
          <a:lstStyle/>
          <a:p>
            <a:r>
              <a:rPr lang="en-US" sz="1800" dirty="0">
                <a:solidFill>
                  <a:srgbClr val="FFFF00"/>
                </a:solidFill>
              </a:rPr>
              <a:t>1994</a:t>
            </a:r>
          </a:p>
        </p:txBody>
      </p:sp>
      <p:sp>
        <p:nvSpPr>
          <p:cNvPr id="8" name="Oval 7"/>
          <p:cNvSpPr/>
          <p:nvPr/>
        </p:nvSpPr>
        <p:spPr>
          <a:xfrm>
            <a:off x="1105173" y="121608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881505" y="2296680"/>
            <a:ext cx="101629" cy="106741"/>
          </a:xfrm>
          <a:prstGeom prst="ellipse">
            <a:avLst/>
          </a:prstGeom>
          <a:solidFill>
            <a:srgbClr val="047290"/>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 name="Oval 9"/>
          <p:cNvSpPr/>
          <p:nvPr/>
        </p:nvSpPr>
        <p:spPr>
          <a:xfrm>
            <a:off x="816332" y="1309683"/>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570704" y="1309682"/>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399264" y="3750914"/>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Oval 15"/>
          <p:cNvSpPr/>
          <p:nvPr/>
        </p:nvSpPr>
        <p:spPr>
          <a:xfrm>
            <a:off x="1940853" y="16603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19057" y="15706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62491" y="186822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9" name="Oval 18"/>
          <p:cNvSpPr/>
          <p:nvPr/>
        </p:nvSpPr>
        <p:spPr>
          <a:xfrm>
            <a:off x="1850650" y="132952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564177" y="1887171"/>
            <a:ext cx="101629" cy="106741"/>
          </a:xfrm>
          <a:prstGeom prst="ellipse">
            <a:avLst/>
          </a:prstGeom>
          <a:solidFill>
            <a:srgbClr val="EDA514"/>
          </a:solidFill>
          <a:ln w="19050">
            <a:solidFill>
              <a:srgbClr val="FFC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117695" y="198903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2" name="Oval 21"/>
          <p:cNvSpPr/>
          <p:nvPr/>
        </p:nvSpPr>
        <p:spPr>
          <a:xfrm>
            <a:off x="719056" y="222666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62491" y="319485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9459" y="249218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Oval 24"/>
          <p:cNvSpPr/>
          <p:nvPr/>
        </p:nvSpPr>
        <p:spPr>
          <a:xfrm>
            <a:off x="1547833" y="290135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270139" y="1397138"/>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74999" y="284874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8" name="Oval 27"/>
          <p:cNvSpPr/>
          <p:nvPr/>
        </p:nvSpPr>
        <p:spPr>
          <a:xfrm>
            <a:off x="1095676" y="153142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462548" y="2333402"/>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57216" y="231247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1" name="Oval 30"/>
          <p:cNvSpPr/>
          <p:nvPr/>
        </p:nvSpPr>
        <p:spPr>
          <a:xfrm>
            <a:off x="1830329" y="3258095"/>
            <a:ext cx="101629" cy="106741"/>
          </a:xfrm>
          <a:prstGeom prst="ellipse">
            <a:avLst/>
          </a:prstGeom>
          <a:solidFill>
            <a:srgbClr val="343399"/>
          </a:solidFill>
          <a:ln w="19050">
            <a:solidFill>
              <a:srgbClr val="0472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865184" y="2876815"/>
            <a:ext cx="101629" cy="106741"/>
          </a:xfrm>
          <a:prstGeom prst="ellipse">
            <a:avLst/>
          </a:prstGeom>
          <a:solidFill>
            <a:srgbClr val="626262"/>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415612" y="318161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4" name="Oval 33"/>
          <p:cNvSpPr/>
          <p:nvPr/>
        </p:nvSpPr>
        <p:spPr>
          <a:xfrm>
            <a:off x="630540" y="253530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47770" y="2823444"/>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57216" y="317218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7" name="Oval 36"/>
          <p:cNvSpPr/>
          <p:nvPr/>
        </p:nvSpPr>
        <p:spPr>
          <a:xfrm>
            <a:off x="770876" y="349185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339775" y="3491855"/>
            <a:ext cx="101629" cy="106741"/>
          </a:xfrm>
          <a:prstGeom prst="ellipse">
            <a:avLst/>
          </a:prstGeom>
          <a:solidFill>
            <a:srgbClr val="8F7533"/>
          </a:solidFill>
          <a:ln w="19050">
            <a:solidFill>
              <a:srgbClr val="CFAC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90203" y="379665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0" name="Oval 39"/>
          <p:cNvSpPr/>
          <p:nvPr/>
        </p:nvSpPr>
        <p:spPr>
          <a:xfrm>
            <a:off x="1814369" y="365298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1" name="Oval 40"/>
          <p:cNvSpPr/>
          <p:nvPr/>
        </p:nvSpPr>
        <p:spPr>
          <a:xfrm>
            <a:off x="1095676" y="3436070"/>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328657" y="2650569"/>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3" name="Oval 42"/>
          <p:cNvSpPr/>
          <p:nvPr/>
        </p:nvSpPr>
        <p:spPr>
          <a:xfrm>
            <a:off x="1469075" y="2076533"/>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4" name="Oval 43"/>
          <p:cNvSpPr/>
          <p:nvPr/>
        </p:nvSpPr>
        <p:spPr>
          <a:xfrm>
            <a:off x="1669717" y="154505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745469" y="2543828"/>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6" name="Oval 45"/>
          <p:cNvSpPr/>
          <p:nvPr/>
        </p:nvSpPr>
        <p:spPr>
          <a:xfrm>
            <a:off x="1731275" y="21489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3513882" y="1397138"/>
            <a:ext cx="424485" cy="328527"/>
          </a:xfrm>
          <a:prstGeom prst="straightConnector1">
            <a:avLst/>
          </a:prstGeom>
          <a:ln w="38100">
            <a:solidFill>
              <a:srgbClr val="587F2B"/>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0" idx="6"/>
          </p:cNvCxnSpPr>
          <p:nvPr/>
        </p:nvCxnSpPr>
        <p:spPr>
          <a:xfrm>
            <a:off x="1665806" y="1940542"/>
            <a:ext cx="1515641" cy="57647"/>
          </a:xfrm>
          <a:prstGeom prst="straightConnector1">
            <a:avLst/>
          </a:prstGeom>
          <a:ln w="38100">
            <a:solidFill>
              <a:srgbClr val="EDA51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2" idx="7"/>
          </p:cNvCxnSpPr>
          <p:nvPr/>
        </p:nvCxnSpPr>
        <p:spPr>
          <a:xfrm flipV="1">
            <a:off x="1951930" y="2553709"/>
            <a:ext cx="664978" cy="338738"/>
          </a:xfrm>
          <a:prstGeom prst="straightConnector1">
            <a:avLst/>
          </a:prstGeom>
          <a:ln w="38100">
            <a:solidFill>
              <a:srgbClr val="62626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1" idx="6"/>
          </p:cNvCxnSpPr>
          <p:nvPr/>
        </p:nvCxnSpPr>
        <p:spPr>
          <a:xfrm flipV="1">
            <a:off x="1931958" y="3166986"/>
            <a:ext cx="656622" cy="144480"/>
          </a:xfrm>
          <a:prstGeom prst="straightConnector1">
            <a:avLst/>
          </a:prstGeom>
          <a:ln w="38100">
            <a:solidFill>
              <a:srgbClr val="343399"/>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8" idx="6"/>
          </p:cNvCxnSpPr>
          <p:nvPr/>
        </p:nvCxnSpPr>
        <p:spPr>
          <a:xfrm flipV="1">
            <a:off x="1441404" y="3306662"/>
            <a:ext cx="1228967" cy="238564"/>
          </a:xfrm>
          <a:prstGeom prst="straightConnector1">
            <a:avLst/>
          </a:prstGeom>
          <a:ln w="38100">
            <a:solidFill>
              <a:srgbClr val="8F7533"/>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73379" y="330142"/>
            <a:ext cx="1532792" cy="646331"/>
          </a:xfrm>
          <a:prstGeom prst="rect">
            <a:avLst/>
          </a:prstGeom>
          <a:noFill/>
        </p:spPr>
        <p:txBody>
          <a:bodyPr wrap="none" rtlCol="0">
            <a:spAutoFit/>
          </a:bodyPr>
          <a:lstStyle/>
          <a:p>
            <a:pPr algn="ctr"/>
            <a:r>
              <a:rPr lang="en-US" sz="1800" dirty="0">
                <a:solidFill>
                  <a:srgbClr val="FFFF00"/>
                </a:solidFill>
              </a:rPr>
              <a:t>Innovation</a:t>
            </a:r>
          </a:p>
          <a:p>
            <a:pPr algn="ctr"/>
            <a:r>
              <a:rPr lang="en-US" sz="1800" dirty="0">
                <a:solidFill>
                  <a:srgbClr val="FFFF00"/>
                </a:solidFill>
              </a:rPr>
              <a:t>Independence</a:t>
            </a:r>
          </a:p>
        </p:txBody>
      </p:sp>
      <p:sp>
        <p:nvSpPr>
          <p:cNvPr id="67" name="TextBox 66"/>
          <p:cNvSpPr txBox="1"/>
          <p:nvPr/>
        </p:nvSpPr>
        <p:spPr>
          <a:xfrm>
            <a:off x="3284605" y="453582"/>
            <a:ext cx="2695803" cy="369332"/>
          </a:xfrm>
          <a:prstGeom prst="rect">
            <a:avLst/>
          </a:prstGeom>
          <a:noFill/>
        </p:spPr>
        <p:txBody>
          <a:bodyPr wrap="none" rtlCol="0">
            <a:spAutoFit/>
          </a:bodyPr>
          <a:lstStyle/>
          <a:p>
            <a:pPr algn="ctr"/>
            <a:r>
              <a:rPr lang="en-US" sz="1800" dirty="0">
                <a:solidFill>
                  <a:srgbClr val="FFFF00"/>
                </a:solidFill>
              </a:rPr>
              <a:t>Searching for the Best LMS</a:t>
            </a:r>
          </a:p>
        </p:txBody>
      </p:sp>
      <p:sp>
        <p:nvSpPr>
          <p:cNvPr id="70" name="TextBox 69"/>
          <p:cNvSpPr txBox="1"/>
          <p:nvPr/>
        </p:nvSpPr>
        <p:spPr>
          <a:xfrm>
            <a:off x="7551094" y="411288"/>
            <a:ext cx="1496372" cy="646331"/>
          </a:xfrm>
          <a:prstGeom prst="rect">
            <a:avLst/>
          </a:prstGeom>
          <a:noFill/>
        </p:spPr>
        <p:txBody>
          <a:bodyPr wrap="none" rtlCol="0">
            <a:spAutoFit/>
          </a:bodyPr>
          <a:lstStyle/>
          <a:p>
            <a:pPr algn="r"/>
            <a:r>
              <a:rPr lang="en-US" sz="1800">
                <a:solidFill>
                  <a:srgbClr val="FFFF00"/>
                </a:solidFill>
              </a:rPr>
              <a:t>One </a:t>
            </a:r>
            <a:r>
              <a:rPr lang="en-US" sz="1800" dirty="0">
                <a:solidFill>
                  <a:srgbClr val="FFFF00"/>
                </a:solidFill>
              </a:rPr>
              <a:t>Universal</a:t>
            </a:r>
          </a:p>
          <a:p>
            <a:pPr algn="r"/>
            <a:r>
              <a:rPr lang="en-US" sz="1800" dirty="0">
                <a:solidFill>
                  <a:srgbClr val="FFFF00"/>
                </a:solidFill>
              </a:rPr>
              <a:t>LMS</a:t>
            </a:r>
          </a:p>
        </p:txBody>
      </p:sp>
      <p:sp>
        <p:nvSpPr>
          <p:cNvPr id="54" name="TextBox 53"/>
          <p:cNvSpPr txBox="1"/>
          <p:nvPr/>
        </p:nvSpPr>
        <p:spPr>
          <a:xfrm>
            <a:off x="8394723" y="4144488"/>
            <a:ext cx="652743" cy="369332"/>
          </a:xfrm>
          <a:prstGeom prst="rect">
            <a:avLst/>
          </a:prstGeom>
          <a:noFill/>
        </p:spPr>
        <p:txBody>
          <a:bodyPr wrap="none" rtlCol="0">
            <a:spAutoFit/>
          </a:bodyPr>
          <a:lstStyle/>
          <a:p>
            <a:r>
              <a:rPr lang="en-US" sz="1800" dirty="0">
                <a:solidFill>
                  <a:srgbClr val="FFFF00"/>
                </a:solidFill>
              </a:rPr>
              <a:t>2024</a:t>
            </a:r>
          </a:p>
        </p:txBody>
      </p:sp>
      <p:sp>
        <p:nvSpPr>
          <p:cNvPr id="56" name="TextBox 55"/>
          <p:cNvSpPr txBox="1"/>
          <p:nvPr/>
        </p:nvSpPr>
        <p:spPr>
          <a:xfrm>
            <a:off x="7891892" y="2703939"/>
            <a:ext cx="1155574" cy="646331"/>
          </a:xfrm>
          <a:prstGeom prst="rect">
            <a:avLst/>
          </a:prstGeom>
          <a:noFill/>
        </p:spPr>
        <p:txBody>
          <a:bodyPr wrap="none" rtlCol="0">
            <a:spAutoFit/>
          </a:bodyPr>
          <a:lstStyle/>
          <a:p>
            <a:pPr algn="r"/>
            <a:r>
              <a:rPr lang="en-US" sz="1800" dirty="0">
                <a:solidFill>
                  <a:srgbClr val="FFFF00"/>
                </a:solidFill>
              </a:rPr>
              <a:t>Google</a:t>
            </a:r>
          </a:p>
          <a:p>
            <a:pPr algn="r"/>
            <a:r>
              <a:rPr lang="en-US" sz="1800" dirty="0">
                <a:solidFill>
                  <a:srgbClr val="FFFF00"/>
                </a:solidFill>
              </a:rPr>
              <a:t>Classroom</a:t>
            </a:r>
          </a:p>
        </p:txBody>
      </p:sp>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75197" y="2068583"/>
            <a:ext cx="609600" cy="520078"/>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1259089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4742" t="14560" r="15809" b="-1"/>
          <a:stretch/>
        </p:blipFill>
        <p:spPr>
          <a:xfrm>
            <a:off x="2220799" y="1104405"/>
            <a:ext cx="4548251" cy="2857030"/>
          </a:xfrm>
          <a:prstGeom prst="rect">
            <a:avLst/>
          </a:prstGeom>
        </p:spPr>
      </p:pic>
      <p:sp>
        <p:nvSpPr>
          <p:cNvPr id="2" name="TextBox 1"/>
          <p:cNvSpPr txBox="1"/>
          <p:nvPr/>
        </p:nvSpPr>
        <p:spPr>
          <a:xfrm>
            <a:off x="1894427" y="4144488"/>
            <a:ext cx="652743" cy="369332"/>
          </a:xfrm>
          <a:prstGeom prst="rect">
            <a:avLst/>
          </a:prstGeom>
          <a:noFill/>
        </p:spPr>
        <p:txBody>
          <a:bodyPr wrap="none" rtlCol="0">
            <a:spAutoFit/>
          </a:bodyPr>
          <a:lstStyle/>
          <a:p>
            <a:r>
              <a:rPr lang="en-US" sz="1800" dirty="0">
                <a:solidFill>
                  <a:srgbClr val="FFFF00"/>
                </a:solidFill>
              </a:rPr>
              <a:t>1997</a:t>
            </a:r>
          </a:p>
        </p:txBody>
      </p:sp>
      <p:sp>
        <p:nvSpPr>
          <p:cNvPr id="5" name="TextBox 4"/>
          <p:cNvSpPr txBox="1"/>
          <p:nvPr/>
        </p:nvSpPr>
        <p:spPr>
          <a:xfrm>
            <a:off x="6274443" y="4144488"/>
            <a:ext cx="652743" cy="369332"/>
          </a:xfrm>
          <a:prstGeom prst="rect">
            <a:avLst/>
          </a:prstGeom>
          <a:noFill/>
        </p:spPr>
        <p:txBody>
          <a:bodyPr wrap="none" rtlCol="0">
            <a:spAutoFit/>
          </a:bodyPr>
          <a:lstStyle/>
          <a:p>
            <a:r>
              <a:rPr lang="en-US" sz="1800" dirty="0">
                <a:solidFill>
                  <a:srgbClr val="FFFF00"/>
                </a:solidFill>
              </a:rPr>
              <a:t>2018</a:t>
            </a:r>
          </a:p>
        </p:txBody>
      </p:sp>
      <p:sp>
        <p:nvSpPr>
          <p:cNvPr id="3" name="Oval 2"/>
          <p:cNvSpPr/>
          <p:nvPr/>
        </p:nvSpPr>
        <p:spPr>
          <a:xfrm>
            <a:off x="1390589" y="172566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01331" y="4154396"/>
            <a:ext cx="652743" cy="369332"/>
          </a:xfrm>
          <a:prstGeom prst="rect">
            <a:avLst/>
          </a:prstGeom>
          <a:noFill/>
        </p:spPr>
        <p:txBody>
          <a:bodyPr wrap="none" rtlCol="0">
            <a:spAutoFit/>
          </a:bodyPr>
          <a:lstStyle/>
          <a:p>
            <a:r>
              <a:rPr lang="en-US" sz="1800" dirty="0">
                <a:solidFill>
                  <a:srgbClr val="FFFF00"/>
                </a:solidFill>
              </a:rPr>
              <a:t>1994</a:t>
            </a:r>
          </a:p>
        </p:txBody>
      </p:sp>
      <p:sp>
        <p:nvSpPr>
          <p:cNvPr id="8" name="Oval 7"/>
          <p:cNvSpPr/>
          <p:nvPr/>
        </p:nvSpPr>
        <p:spPr>
          <a:xfrm>
            <a:off x="1105173" y="121608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881505" y="2296680"/>
            <a:ext cx="101629" cy="106741"/>
          </a:xfrm>
          <a:prstGeom prst="ellipse">
            <a:avLst/>
          </a:prstGeom>
          <a:solidFill>
            <a:srgbClr val="047290"/>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 name="Oval 9"/>
          <p:cNvSpPr/>
          <p:nvPr/>
        </p:nvSpPr>
        <p:spPr>
          <a:xfrm>
            <a:off x="816332" y="1309683"/>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570704" y="1309682"/>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399264" y="3750914"/>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Oval 15"/>
          <p:cNvSpPr/>
          <p:nvPr/>
        </p:nvSpPr>
        <p:spPr>
          <a:xfrm>
            <a:off x="1940853" y="16603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19057" y="15706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62491" y="186822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9" name="Oval 18"/>
          <p:cNvSpPr/>
          <p:nvPr/>
        </p:nvSpPr>
        <p:spPr>
          <a:xfrm>
            <a:off x="1850650" y="132952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564177" y="1887171"/>
            <a:ext cx="101629" cy="106741"/>
          </a:xfrm>
          <a:prstGeom prst="ellipse">
            <a:avLst/>
          </a:prstGeom>
          <a:solidFill>
            <a:srgbClr val="EDA514"/>
          </a:solidFill>
          <a:ln w="19050">
            <a:solidFill>
              <a:srgbClr val="FFC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117695" y="198903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2" name="Oval 21"/>
          <p:cNvSpPr/>
          <p:nvPr/>
        </p:nvSpPr>
        <p:spPr>
          <a:xfrm>
            <a:off x="719056" y="222666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62491" y="319485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59459" y="249218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Oval 24"/>
          <p:cNvSpPr/>
          <p:nvPr/>
        </p:nvSpPr>
        <p:spPr>
          <a:xfrm>
            <a:off x="1547833" y="290135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270139" y="1397138"/>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74999" y="284874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8" name="Oval 27"/>
          <p:cNvSpPr/>
          <p:nvPr/>
        </p:nvSpPr>
        <p:spPr>
          <a:xfrm>
            <a:off x="1095676" y="153142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462548" y="2333402"/>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57216" y="2312471"/>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1" name="Oval 30"/>
          <p:cNvSpPr/>
          <p:nvPr/>
        </p:nvSpPr>
        <p:spPr>
          <a:xfrm>
            <a:off x="1830329" y="3258095"/>
            <a:ext cx="101629" cy="106741"/>
          </a:xfrm>
          <a:prstGeom prst="ellipse">
            <a:avLst/>
          </a:prstGeom>
          <a:solidFill>
            <a:srgbClr val="343399"/>
          </a:solidFill>
          <a:ln w="19050">
            <a:solidFill>
              <a:srgbClr val="0472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865184" y="2876815"/>
            <a:ext cx="101629" cy="106741"/>
          </a:xfrm>
          <a:prstGeom prst="ellipse">
            <a:avLst/>
          </a:prstGeom>
          <a:solidFill>
            <a:srgbClr val="626262"/>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415612" y="318161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4" name="Oval 33"/>
          <p:cNvSpPr/>
          <p:nvPr/>
        </p:nvSpPr>
        <p:spPr>
          <a:xfrm>
            <a:off x="630540" y="253530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47770" y="2823444"/>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57216" y="317218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7" name="Oval 36"/>
          <p:cNvSpPr/>
          <p:nvPr/>
        </p:nvSpPr>
        <p:spPr>
          <a:xfrm>
            <a:off x="770876" y="349185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339775" y="3491855"/>
            <a:ext cx="101629" cy="106741"/>
          </a:xfrm>
          <a:prstGeom prst="ellipse">
            <a:avLst/>
          </a:prstGeom>
          <a:solidFill>
            <a:srgbClr val="8F7533"/>
          </a:solidFill>
          <a:ln w="19050">
            <a:solidFill>
              <a:srgbClr val="CFAC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90203" y="379665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0" name="Oval 39"/>
          <p:cNvSpPr/>
          <p:nvPr/>
        </p:nvSpPr>
        <p:spPr>
          <a:xfrm>
            <a:off x="1814369" y="3652987"/>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1" name="Oval 40"/>
          <p:cNvSpPr/>
          <p:nvPr/>
        </p:nvSpPr>
        <p:spPr>
          <a:xfrm>
            <a:off x="1095676" y="3436070"/>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328657" y="2650569"/>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3" name="Oval 42"/>
          <p:cNvSpPr/>
          <p:nvPr/>
        </p:nvSpPr>
        <p:spPr>
          <a:xfrm>
            <a:off x="1469075" y="2076533"/>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4" name="Oval 43"/>
          <p:cNvSpPr/>
          <p:nvPr/>
        </p:nvSpPr>
        <p:spPr>
          <a:xfrm>
            <a:off x="1669717" y="1545055"/>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745469" y="2543828"/>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6" name="Oval 45"/>
          <p:cNvSpPr/>
          <p:nvPr/>
        </p:nvSpPr>
        <p:spPr>
          <a:xfrm>
            <a:off x="1731275" y="2148936"/>
            <a:ext cx="101629" cy="106741"/>
          </a:xfrm>
          <a:prstGeom prst="ellipse">
            <a:avLst/>
          </a:prstGeom>
          <a:solidFill>
            <a:srgbClr val="587F2B"/>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3513882" y="1397138"/>
            <a:ext cx="424485" cy="328527"/>
          </a:xfrm>
          <a:prstGeom prst="straightConnector1">
            <a:avLst/>
          </a:prstGeom>
          <a:ln w="38100">
            <a:solidFill>
              <a:srgbClr val="587F2B"/>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0" idx="6"/>
          </p:cNvCxnSpPr>
          <p:nvPr/>
        </p:nvCxnSpPr>
        <p:spPr>
          <a:xfrm>
            <a:off x="1665806" y="1940542"/>
            <a:ext cx="1515641" cy="57647"/>
          </a:xfrm>
          <a:prstGeom prst="straightConnector1">
            <a:avLst/>
          </a:prstGeom>
          <a:ln w="38100">
            <a:solidFill>
              <a:srgbClr val="EDA51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2" idx="7"/>
          </p:cNvCxnSpPr>
          <p:nvPr/>
        </p:nvCxnSpPr>
        <p:spPr>
          <a:xfrm flipV="1">
            <a:off x="1951930" y="2553709"/>
            <a:ext cx="664978" cy="338738"/>
          </a:xfrm>
          <a:prstGeom prst="straightConnector1">
            <a:avLst/>
          </a:prstGeom>
          <a:ln w="38100">
            <a:solidFill>
              <a:srgbClr val="62626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1" idx="6"/>
          </p:cNvCxnSpPr>
          <p:nvPr/>
        </p:nvCxnSpPr>
        <p:spPr>
          <a:xfrm flipV="1">
            <a:off x="1931958" y="3166986"/>
            <a:ext cx="656622" cy="144480"/>
          </a:xfrm>
          <a:prstGeom prst="straightConnector1">
            <a:avLst/>
          </a:prstGeom>
          <a:ln w="38100">
            <a:solidFill>
              <a:srgbClr val="343399"/>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8" idx="6"/>
          </p:cNvCxnSpPr>
          <p:nvPr/>
        </p:nvCxnSpPr>
        <p:spPr>
          <a:xfrm flipV="1">
            <a:off x="1441404" y="3306662"/>
            <a:ext cx="1228967" cy="238564"/>
          </a:xfrm>
          <a:prstGeom prst="straightConnector1">
            <a:avLst/>
          </a:prstGeom>
          <a:ln w="38100">
            <a:solidFill>
              <a:srgbClr val="8F7533"/>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73379" y="330142"/>
            <a:ext cx="1532792" cy="646331"/>
          </a:xfrm>
          <a:prstGeom prst="rect">
            <a:avLst/>
          </a:prstGeom>
          <a:noFill/>
        </p:spPr>
        <p:txBody>
          <a:bodyPr wrap="none" rtlCol="0">
            <a:spAutoFit/>
          </a:bodyPr>
          <a:lstStyle/>
          <a:p>
            <a:pPr algn="ctr"/>
            <a:r>
              <a:rPr lang="en-US" sz="1800" dirty="0">
                <a:solidFill>
                  <a:srgbClr val="FFFF00"/>
                </a:solidFill>
              </a:rPr>
              <a:t>Innovation</a:t>
            </a:r>
          </a:p>
          <a:p>
            <a:pPr algn="ctr"/>
            <a:r>
              <a:rPr lang="en-US" sz="1800" dirty="0">
                <a:solidFill>
                  <a:srgbClr val="FFFF00"/>
                </a:solidFill>
              </a:rPr>
              <a:t>Independence</a:t>
            </a:r>
          </a:p>
        </p:txBody>
      </p:sp>
      <p:sp>
        <p:nvSpPr>
          <p:cNvPr id="67" name="TextBox 66"/>
          <p:cNvSpPr txBox="1"/>
          <p:nvPr/>
        </p:nvSpPr>
        <p:spPr>
          <a:xfrm>
            <a:off x="3284605" y="453582"/>
            <a:ext cx="2695803" cy="369332"/>
          </a:xfrm>
          <a:prstGeom prst="rect">
            <a:avLst/>
          </a:prstGeom>
          <a:noFill/>
        </p:spPr>
        <p:txBody>
          <a:bodyPr wrap="none" rtlCol="0">
            <a:spAutoFit/>
          </a:bodyPr>
          <a:lstStyle/>
          <a:p>
            <a:pPr algn="ctr"/>
            <a:r>
              <a:rPr lang="en-US" sz="1800" dirty="0">
                <a:solidFill>
                  <a:srgbClr val="FFFF00"/>
                </a:solidFill>
              </a:rPr>
              <a:t>Searching for the Best LMS</a:t>
            </a:r>
          </a:p>
        </p:txBody>
      </p:sp>
      <p:sp>
        <p:nvSpPr>
          <p:cNvPr id="70" name="TextBox 69"/>
          <p:cNvSpPr txBox="1"/>
          <p:nvPr/>
        </p:nvSpPr>
        <p:spPr>
          <a:xfrm>
            <a:off x="7551094" y="411288"/>
            <a:ext cx="1496372" cy="646331"/>
          </a:xfrm>
          <a:prstGeom prst="rect">
            <a:avLst/>
          </a:prstGeom>
          <a:noFill/>
        </p:spPr>
        <p:txBody>
          <a:bodyPr wrap="none" rtlCol="0">
            <a:spAutoFit/>
          </a:bodyPr>
          <a:lstStyle/>
          <a:p>
            <a:pPr algn="r"/>
            <a:r>
              <a:rPr lang="en-US" sz="1800">
                <a:solidFill>
                  <a:srgbClr val="FFFF00"/>
                </a:solidFill>
              </a:rPr>
              <a:t>One </a:t>
            </a:r>
            <a:r>
              <a:rPr lang="en-US" sz="1800" dirty="0">
                <a:solidFill>
                  <a:srgbClr val="FFFF00"/>
                </a:solidFill>
              </a:rPr>
              <a:t>Universal</a:t>
            </a:r>
          </a:p>
          <a:p>
            <a:pPr algn="r"/>
            <a:r>
              <a:rPr lang="en-US" sz="1800" dirty="0">
                <a:solidFill>
                  <a:srgbClr val="FFFF00"/>
                </a:solidFill>
              </a:rPr>
              <a:t>LMS</a:t>
            </a:r>
          </a:p>
        </p:txBody>
      </p:sp>
      <p:sp>
        <p:nvSpPr>
          <p:cNvPr id="54" name="TextBox 53"/>
          <p:cNvSpPr txBox="1"/>
          <p:nvPr/>
        </p:nvSpPr>
        <p:spPr>
          <a:xfrm>
            <a:off x="8394723" y="4144488"/>
            <a:ext cx="652743" cy="369332"/>
          </a:xfrm>
          <a:prstGeom prst="rect">
            <a:avLst/>
          </a:prstGeom>
          <a:noFill/>
        </p:spPr>
        <p:txBody>
          <a:bodyPr wrap="none" rtlCol="0">
            <a:spAutoFit/>
          </a:bodyPr>
          <a:lstStyle/>
          <a:p>
            <a:r>
              <a:rPr lang="en-US" sz="1800" dirty="0">
                <a:solidFill>
                  <a:srgbClr val="FFFF00"/>
                </a:solidFill>
              </a:rPr>
              <a:t>2024</a:t>
            </a:r>
          </a:p>
        </p:txBody>
      </p:sp>
      <p:sp>
        <p:nvSpPr>
          <p:cNvPr id="56" name="TextBox 55"/>
          <p:cNvSpPr txBox="1"/>
          <p:nvPr/>
        </p:nvSpPr>
        <p:spPr>
          <a:xfrm>
            <a:off x="7891892" y="2703939"/>
            <a:ext cx="1155574" cy="646331"/>
          </a:xfrm>
          <a:prstGeom prst="rect">
            <a:avLst/>
          </a:prstGeom>
          <a:noFill/>
        </p:spPr>
        <p:txBody>
          <a:bodyPr wrap="none" rtlCol="0">
            <a:spAutoFit/>
          </a:bodyPr>
          <a:lstStyle/>
          <a:p>
            <a:pPr algn="r"/>
            <a:r>
              <a:rPr lang="en-US" sz="1800" dirty="0">
                <a:solidFill>
                  <a:srgbClr val="FFFF00"/>
                </a:solidFill>
              </a:rPr>
              <a:t>Google</a:t>
            </a:r>
          </a:p>
          <a:p>
            <a:pPr algn="r"/>
            <a:r>
              <a:rPr lang="en-US" sz="1800" dirty="0">
                <a:solidFill>
                  <a:srgbClr val="FFFF00"/>
                </a:solidFill>
              </a:rPr>
              <a:t>Classroom</a:t>
            </a:r>
          </a:p>
        </p:txBody>
      </p:sp>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75197" y="2068583"/>
            <a:ext cx="609600" cy="520078"/>
          </a:xfrm>
          <a:prstGeom prst="rect">
            <a:avLst/>
          </a:prstGeom>
        </p:spPr>
      </p:pic>
      <p:sp>
        <p:nvSpPr>
          <p:cNvPr id="59" name="TextBox 58"/>
          <p:cNvSpPr txBox="1"/>
          <p:nvPr/>
        </p:nvSpPr>
        <p:spPr>
          <a:xfrm>
            <a:off x="7687391" y="1385970"/>
            <a:ext cx="1297406" cy="369332"/>
          </a:xfrm>
          <a:prstGeom prst="rect">
            <a:avLst/>
          </a:prstGeom>
          <a:noFill/>
        </p:spPr>
        <p:txBody>
          <a:bodyPr wrap="none" rtlCol="0">
            <a:spAutoFit/>
          </a:bodyPr>
          <a:lstStyle/>
          <a:p>
            <a:pPr algn="r"/>
            <a:r>
              <a:rPr lang="en-US" sz="1800" dirty="0">
                <a:solidFill>
                  <a:srgbClr val="FFFF00"/>
                </a:solidFill>
              </a:rPr>
              <a:t>Innovation?</a:t>
            </a:r>
          </a:p>
        </p:txBody>
      </p:sp>
      <p:sp>
        <p:nvSpPr>
          <p:cNvPr id="6" name="Slide Number Placeholder 5"/>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28412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3166</TotalTime>
  <Words>1619</Words>
  <Application>Microsoft Macintosh PowerPoint</Application>
  <PresentationFormat>On-screen Show (16:9)</PresentationFormat>
  <Paragraphs>266</Paragraphs>
  <Slides>52</Slides>
  <Notes>21</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Arial</vt:lpstr>
      <vt:lpstr>Calibri</vt:lpstr>
      <vt:lpstr>Calibri Light</vt:lpstr>
      <vt:lpstr>Courier</vt:lpstr>
      <vt:lpstr>ＭＳ Ｐゴシック</vt:lpstr>
      <vt:lpstr>Times</vt:lpstr>
      <vt:lpstr>Yu Gothic</vt:lpstr>
      <vt:lpstr>맑은 고딕</vt:lpstr>
      <vt:lpstr>游ゴシック</vt:lpstr>
      <vt:lpstr>游ゴシック Light</vt:lpstr>
      <vt:lpstr>Office Theme</vt:lpstr>
      <vt:lpstr>Standardization in Apereo and IMS to Enable Next Generation Digital Learning Ecosystem (NGDLE)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March 6, 2008 iPhone SDK Press Conference</vt:lpstr>
      <vt:lpstr>The Standards Are Ready</vt:lpstr>
      <vt:lpstr>PowerPoint Presentation</vt:lpstr>
      <vt:lpstr>PowerPoint Presentation</vt:lpstr>
      <vt:lpstr>PowerPoint Presentation</vt:lpstr>
      <vt:lpstr>Open Source Is Ready</vt:lpstr>
      <vt:lpstr>100% Open Ecosystem</vt:lpstr>
      <vt:lpstr>Sakai Principles</vt:lpstr>
      <vt:lpstr>基本原則</vt:lpstr>
      <vt:lpstr>A Standards-Based Educational App Store</vt:lpstr>
      <vt:lpstr>March 6, 2008 iPhone SDK Press Conference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Amazon Architecture</vt:lpstr>
      <vt:lpstr>Building Tsugi Learning Apps</vt:lpstr>
      <vt:lpstr>PowerPoint Presentation</vt:lpstr>
      <vt:lpstr>PowerPoint Presentation</vt:lpstr>
      <vt:lpstr>PowerPoint Presentation</vt:lpstr>
      <vt:lpstr>PowerPoint Presentation</vt:lpstr>
      <vt:lpstr>PowerPoint Presentation</vt:lpstr>
      <vt:lpstr>PowerPoint Presentation</vt:lpstr>
      <vt:lpstr>Tsugi APIs</vt:lpstr>
      <vt:lpstr>Tsugi Standards Support</vt:lpstr>
      <vt:lpstr>Active in Tsugi</vt:lpstr>
      <vt:lpstr>Any Questions?  www.tsugi.org www.tsugicloud.org </vt:lpstr>
      <vt:lpstr>Demo (time permitting)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Topics</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Generation Digital Learning with Tsugi</dc:title>
  <dc:creator>Charles Severance</dc:creator>
  <cp:lastModifiedBy>Severance, Charles</cp:lastModifiedBy>
  <cp:revision>192</cp:revision>
  <cp:lastPrinted>2018-02-26T06:37:51Z</cp:lastPrinted>
  <dcterms:created xsi:type="dcterms:W3CDTF">2017-01-26T19:03:28Z</dcterms:created>
  <dcterms:modified xsi:type="dcterms:W3CDTF">2018-05-07T13:00:11Z</dcterms:modified>
</cp:coreProperties>
</file>